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325" r:id="rId2"/>
    <p:sldId id="387" r:id="rId3"/>
    <p:sldId id="388" r:id="rId4"/>
    <p:sldId id="389" r:id="rId5"/>
    <p:sldId id="391" r:id="rId6"/>
    <p:sldId id="390" r:id="rId7"/>
    <p:sldId id="330" r:id="rId8"/>
    <p:sldId id="392" r:id="rId9"/>
    <p:sldId id="393" r:id="rId10"/>
    <p:sldId id="334" r:id="rId11"/>
    <p:sldId id="342" r:id="rId12"/>
    <p:sldId id="356" r:id="rId13"/>
    <p:sldId id="357" r:id="rId14"/>
    <p:sldId id="369" r:id="rId15"/>
    <p:sldId id="395" r:id="rId16"/>
    <p:sldId id="348" r:id="rId17"/>
    <p:sldId id="363" r:id="rId18"/>
    <p:sldId id="396" r:id="rId19"/>
    <p:sldId id="397" r:id="rId20"/>
    <p:sldId id="398" r:id="rId21"/>
    <p:sldId id="400" r:id="rId22"/>
    <p:sldId id="401" r:id="rId23"/>
    <p:sldId id="402" r:id="rId24"/>
    <p:sldId id="414" r:id="rId25"/>
    <p:sldId id="416" r:id="rId26"/>
    <p:sldId id="417" r:id="rId27"/>
    <p:sldId id="418" r:id="rId28"/>
    <p:sldId id="406" r:id="rId29"/>
    <p:sldId id="420" r:id="rId30"/>
    <p:sldId id="411" r:id="rId31"/>
    <p:sldId id="413" r:id="rId32"/>
    <p:sldId id="415" r:id="rId33"/>
    <p:sldId id="419" r:id="rId34"/>
  </p:sldIdLst>
  <p:sldSz cx="9945688" cy="70993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3423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684599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026898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369197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1711498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053796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2396096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2738395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328"/>
    <a:srgbClr val="FFD14A"/>
    <a:srgbClr val="FFFDAD"/>
    <a:srgbClr val="22D733"/>
    <a:srgbClr val="B56207"/>
    <a:srgbClr val="19AFFF"/>
    <a:srgbClr val="1DBF2B"/>
    <a:srgbClr val="E9F0FF"/>
    <a:srgbClr val="BCF7F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1632" autoAdjust="0"/>
  </p:normalViewPr>
  <p:slideViewPr>
    <p:cSldViewPr snapToGrid="0">
      <p:cViewPr varScale="1">
        <p:scale>
          <a:sx n="88" d="100"/>
          <a:sy n="88" d="100"/>
        </p:scale>
        <p:origin x="-1880" y="-112"/>
      </p:cViewPr>
      <p:guideLst>
        <p:guide orient="horz" pos="2236"/>
        <p:guide pos="3133"/>
      </p:guideLst>
    </p:cSldViewPr>
  </p:slideViewPr>
  <p:outlineViewPr>
    <p:cViewPr>
      <p:scale>
        <a:sx n="33" d="100"/>
        <a:sy n="33" d="100"/>
      </p:scale>
      <p:origin x="0" y="8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93DE-1495-2048-ABFC-D48C203F24EC}" type="datetimeFigureOut">
              <a:rPr lang="fr-FR" smtClean="0"/>
              <a:pPr/>
              <a:t>09/09/15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A6463-45E4-C34D-A78F-DF4EAD0E9E2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92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fld id="{5E143B97-6EB2-6849-A0B8-C7C08C87F02E}" type="datetimeFigureOut">
              <a:rPr lang="fr-FR"/>
              <a:pPr>
                <a:defRPr/>
              </a:pPr>
              <a:t>09/09/15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685800"/>
            <a:ext cx="4803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fld id="{C58D6D6C-7C51-EF4C-A178-17CB94EE23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1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42300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84599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26898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369197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711498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3796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096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395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Description of System</a:t>
            </a:r>
          </a:p>
          <a:p>
            <a:endParaRPr lang="en-US" dirty="0" smtClean="0"/>
          </a:p>
          <a:p>
            <a:r>
              <a:rPr lang="en-US" dirty="0" smtClean="0"/>
              <a:t>Partial Map of the Internet circa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86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Merge this and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703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Providers and consumers can appear and disappear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58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 to prevent having</a:t>
            </a:r>
            <a:r>
              <a:rPr lang="en-US" baseline="0" dirty="0" smtClean="0"/>
              <a:t> scarcity as a confounding bias in order to isolate effect of adaptation rules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Number of services and links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remain constant after the simulation is started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0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85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fix our initial model of</a:t>
            </a:r>
            <a:r>
              <a:rPr lang="en-US" baseline="0" dirty="0" smtClean="0"/>
              <a:t> a software system so that we can analyze adaptation and evolution in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389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1/5</a:t>
            </a:r>
            <a:r>
              <a:rPr lang="en-US" baseline="0" dirty="0" smtClean="0"/>
              <a:t> (110,000 of 500,000) top websites on internet use </a:t>
            </a:r>
            <a:r>
              <a:rPr lang="en-US" baseline="0" dirty="0" err="1" smtClean="0"/>
              <a:t>wordpress</a:t>
            </a:r>
            <a:r>
              <a:rPr lang="en-US" baseline="0" dirty="0" smtClean="0"/>
              <a:t> (ranked by </a:t>
            </a:r>
            <a:r>
              <a:rPr lang="en-US" baseline="0" dirty="0" err="1" smtClean="0"/>
              <a:t>alexa</a:t>
            </a:r>
            <a:r>
              <a:rPr lang="en-US" baseline="0" dirty="0" smtClean="0"/>
              <a:t>). We scrape data  about plugin usage on them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dirty="0" smtClean="0"/>
              <a:t>We set up https://</a:t>
            </a:r>
            <a:r>
              <a:rPr lang="en-US" dirty="0" err="1" smtClean="0"/>
              <a:t>amiunique.org</a:t>
            </a:r>
            <a:r>
              <a:rPr lang="en-US" dirty="0" smtClean="0"/>
              <a:t>/, a website where we collect anonymous information about the browser, the list of fonts and plugins it contains from every visitor. 63,000</a:t>
            </a:r>
          </a:p>
          <a:p>
            <a:endParaRPr lang="en-US" dirty="0" smtClean="0"/>
          </a:p>
          <a:p>
            <a:r>
              <a:rPr lang="en-US" dirty="0" smtClean="0"/>
              <a:t>Similar probability distribution in data</a:t>
            </a:r>
          </a:p>
          <a:p>
            <a:endParaRPr lang="en-US" dirty="0" smtClean="0"/>
          </a:p>
          <a:p>
            <a:r>
              <a:rPr lang="en-US" dirty="0" smtClean="0"/>
              <a:t>Number of plugins per entity follows </a:t>
            </a:r>
            <a:r>
              <a:rPr lang="en-US" dirty="0" err="1" smtClean="0"/>
              <a:t>poisson</a:t>
            </a:r>
            <a:r>
              <a:rPr lang="en-US" dirty="0" smtClean="0"/>
              <a:t> distribution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Rate of plugin usage per plugin follows negative exponential slope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05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*Numbers of providers</a:t>
            </a:r>
            <a:r>
              <a:rPr lang="en-US" sz="900" baseline="0" dirty="0" smtClean="0"/>
              <a:t> and consumers</a:t>
            </a:r>
            <a:r>
              <a:rPr lang="en-US" sz="900" dirty="0" smtClean="0"/>
              <a:t> based on a cloud service brokerage example 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*We determined that after 50 initial different simulations, variance for results was below 0.01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providers = Platforms *consumers = Applications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Top</a:t>
            </a:r>
            <a:r>
              <a:rPr lang="en-US" baseline="0" dirty="0" smtClean="0"/>
              <a:t> left = distribution of how many services were required (x is count and y = number of times required) 0 services were required 200 times, 5 services were required 100 times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Top right = distribution of consumer sizes (x = count and y = services required) 5 consumers required 45 services</a:t>
            </a:r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Botton</a:t>
            </a:r>
            <a:r>
              <a:rPr lang="en-US" baseline="0" dirty="0" smtClean="0"/>
              <a:t> right = Links per consumer (x = links made, y = number of consumers that made x links)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22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number of Services</a:t>
            </a:r>
            <a:r>
              <a:rPr lang="en-US" baseline="0" dirty="0" smtClean="0"/>
              <a:t> remain constant to maintain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272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0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popular services or remove unpopular service</a:t>
            </a:r>
          </a:p>
          <a:p>
            <a:endParaRPr lang="en-US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900" dirty="0" smtClean="0"/>
              <a:t>Popularity = Frequency of usage among consumers served by P (</a:t>
            </a:r>
            <a:r>
              <a:rPr lang="en-US" baseline="0" dirty="0" smtClean="0"/>
              <a:t>P can access the set of services required by its consumers</a:t>
            </a:r>
            <a:r>
              <a:rPr lang="en-US" sz="900" dirty="0" smtClean="0"/>
              <a:t>)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sz="900" dirty="0" smtClean="0"/>
          </a:p>
          <a:p>
            <a:pPr marL="0" indent="0">
              <a:buFont typeface="+mj-lt"/>
              <a:buNone/>
            </a:pPr>
            <a:r>
              <a:rPr lang="en-US" sz="900" dirty="0" smtClean="0"/>
              <a:t>Probability of a service being chosen is proportional to its popularity(when adding) or unpopularity(when dropping)</a:t>
            </a:r>
          </a:p>
          <a:p>
            <a:pPr marL="0" indent="0">
              <a:buFont typeface="+mj-lt"/>
              <a:buNone/>
            </a:pPr>
            <a:endParaRPr lang="en-US" sz="90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CAVEAT: Dropping a service should not lead to a consumer going extinct. 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sz="900" dirty="0" smtClean="0"/>
              <a:t>Probability of choosing to drop a service is proportionally to the number of consumers being served</a:t>
            </a:r>
            <a:endParaRPr lang="en-US" sz="900" dirty="0" smtClean="0">
              <a:solidFill>
                <a:srgbClr val="66006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49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Internet network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constantly</a:t>
            </a:r>
            <a:r>
              <a:rPr lang="fr-FR" dirty="0" smtClean="0"/>
              <a:t> </a:t>
            </a:r>
            <a:r>
              <a:rPr lang="fr-FR" dirty="0" err="1" smtClean="0"/>
              <a:t>evolving</a:t>
            </a:r>
            <a:r>
              <a:rPr lang="fr-FR" dirty="0" smtClean="0"/>
              <a:t> and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unpredictable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.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Links </a:t>
            </a:r>
            <a:r>
              <a:rPr lang="fr-FR" dirty="0" err="1" smtClean="0"/>
              <a:t>appear</a:t>
            </a:r>
            <a:r>
              <a:rPr lang="fr-FR" dirty="0" smtClean="0"/>
              <a:t> and </a:t>
            </a:r>
            <a:r>
              <a:rPr lang="fr-FR" dirty="0" err="1" smtClean="0"/>
              <a:t>disappear</a:t>
            </a:r>
            <a:r>
              <a:rPr lang="fr-FR" dirty="0" smtClean="0"/>
              <a:t> and </a:t>
            </a:r>
            <a:r>
              <a:rPr lang="fr-FR" dirty="0" err="1" smtClean="0"/>
              <a:t>nodes</a:t>
            </a:r>
            <a:r>
              <a:rPr lang="fr-FR" dirty="0" smtClean="0"/>
              <a:t> come</a:t>
            </a:r>
            <a:r>
              <a:rPr lang="fr-FR" baseline="0" dirty="0" smtClean="0"/>
              <a:t> and go</a:t>
            </a:r>
            <a:endParaRPr lang="fr-FR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Software </a:t>
            </a:r>
            <a:r>
              <a:rPr lang="fr-FR" dirty="0" err="1" smtClean="0"/>
              <a:t>systems</a:t>
            </a:r>
            <a:r>
              <a:rPr lang="fr-FR" dirty="0" smtClean="0"/>
              <a:t> are </a:t>
            </a:r>
            <a:r>
              <a:rPr lang="fr-FR" dirty="0" err="1" smtClean="0"/>
              <a:t>built</a:t>
            </a:r>
            <a:r>
              <a:rPr lang="fr-FR" dirty="0" smtClean="0"/>
              <a:t> on top of </a:t>
            </a:r>
            <a:r>
              <a:rPr lang="fr-FR" dirty="0" err="1" smtClean="0"/>
              <a:t>it</a:t>
            </a:r>
            <a:endParaRPr lang="en-US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982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Selection from </a:t>
            </a:r>
            <a:r>
              <a:rPr lang="en-US" sz="900" dirty="0" err="1" smtClean="0"/>
              <a:t>neighbourhood</a:t>
            </a:r>
            <a:endParaRPr lang="en-US" sz="900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/>
              <a:t>Neighbourhood</a:t>
            </a:r>
            <a:r>
              <a:rPr lang="en-US" sz="900" dirty="0" smtClean="0"/>
              <a:t>: a randomly picked subset of providers from the set of all of providers</a:t>
            </a:r>
            <a:endParaRPr lang="en-US" sz="900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do the selection this way in lieu of implementing one of the many Platform and Service advertisement/discovery mechanisms that exist.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strategies constrained such that, all required services that were provided still remain provided after adaptation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867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03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660066"/>
                </a:solidFill>
              </a:rPr>
              <a:t>Link to the set of providers whose services favors the equitability of services obtained</a:t>
            </a:r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660066"/>
              </a:solidFill>
            </a:endParaRPr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Equitability = the number of times each required service is provided (taken from biodiversity)</a:t>
            </a:r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93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Changes which vary the composition of the system(</a:t>
            </a:r>
            <a:r>
              <a:rPr lang="en-US" dirty="0" err="1" smtClean="0"/>
              <a:t>ie</a:t>
            </a:r>
            <a:r>
              <a:rPr lang="en-US" dirty="0" smtClean="0"/>
              <a:t>. providers and consumers can appear and disappear over time)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611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*Ecological: Analogous to </a:t>
            </a:r>
            <a:r>
              <a:rPr lang="en-US" dirty="0" err="1" smtClean="0"/>
              <a:t>envrinomental</a:t>
            </a:r>
            <a:r>
              <a:rPr lang="en-US" dirty="0" smtClean="0"/>
              <a:t> pressure in 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11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Crossover uniform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418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Can local adaptation lead to the emergence of global robustness in software systems? </a:t>
            </a:r>
          </a:p>
          <a:p>
            <a:pPr marL="0" indent="0">
              <a:buNone/>
            </a:pPr>
            <a:r>
              <a:rPr lang="en-US" dirty="0" smtClean="0"/>
              <a:t>Robustness</a:t>
            </a:r>
            <a:r>
              <a:rPr lang="en-US" baseline="0" dirty="0" smtClean="0"/>
              <a:t> from localized strategies better. Explain each line (X: adaptation steps y : </a:t>
            </a:r>
            <a:r>
              <a:rPr lang="en-US" baseline="0" dirty="0" err="1" smtClean="0"/>
              <a:t>unnormalized</a:t>
            </a:r>
            <a:r>
              <a:rPr lang="en-US" baseline="0" dirty="0" smtClean="0"/>
              <a:t> robustness index 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How sensitive are the adaptation rules when relaxing topological constraints of the software system? </a:t>
            </a:r>
          </a:p>
          <a:p>
            <a:r>
              <a:rPr lang="en-US" dirty="0" smtClean="0"/>
              <a:t>Allow evolution. Similar</a:t>
            </a:r>
            <a:r>
              <a:rPr lang="en-US" baseline="0" dirty="0" smtClean="0"/>
              <a:t> results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How does the distribution of services among consumers influence the results?</a:t>
            </a:r>
          </a:p>
          <a:p>
            <a:r>
              <a:rPr lang="en-US" dirty="0" smtClean="0"/>
              <a:t>Localized</a:t>
            </a:r>
            <a:r>
              <a:rPr lang="en-US" baseline="0" dirty="0" smtClean="0"/>
              <a:t> adaptation still does better. </a:t>
            </a:r>
            <a:endParaRPr lang="en-US" dirty="0" smtClean="0"/>
          </a:p>
          <a:p>
            <a:r>
              <a:rPr lang="en-US" dirty="0" smtClean="0"/>
              <a:t>4.</a:t>
            </a:r>
            <a:r>
              <a:rPr lang="en-US" baseline="0" dirty="0" smtClean="0"/>
              <a:t> </a:t>
            </a:r>
            <a:r>
              <a:rPr lang="en-US" dirty="0" smtClean="0"/>
              <a:t>What is the effect of the system’s scale?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782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Tested</a:t>
            </a:r>
            <a:r>
              <a:rPr lang="nb-NO" dirty="0" smtClean="0"/>
              <a:t> a range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(more </a:t>
            </a:r>
            <a:r>
              <a:rPr lang="nb-NO" dirty="0" err="1" smtClean="0"/>
              <a:t>complicated</a:t>
            </a:r>
            <a:r>
              <a:rPr lang="nb-NO" dirty="0" smtClean="0"/>
              <a:t>) </a:t>
            </a:r>
            <a:r>
              <a:rPr lang="nb-NO" dirty="0" err="1" smtClean="0"/>
              <a:t>strategies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did</a:t>
            </a:r>
            <a:r>
              <a:rPr lang="nb-NO" dirty="0" smtClean="0"/>
              <a:t> not </a:t>
            </a:r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significant</a:t>
            </a:r>
            <a:r>
              <a:rPr lang="nb-NO" dirty="0" smtClean="0"/>
              <a:t> </a:t>
            </a:r>
            <a:r>
              <a:rPr lang="nb-NO" dirty="0" err="1" smtClean="0"/>
              <a:t>improvement</a:t>
            </a: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10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r>
              <a:rPr lang="en-US" baseline="0" dirty="0" smtClean="0"/>
              <a:t> based on local information and acting locally allow a system to get to a state of global robustness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86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r>
              <a:rPr lang="en-US" baseline="0" dirty="0" smtClean="0"/>
              <a:t> Systems built as loosely coupled systems</a:t>
            </a:r>
          </a:p>
          <a:p>
            <a:endParaRPr lang="en-US" baseline="0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Separation of components into separate entities</a:t>
            </a:r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Links </a:t>
            </a:r>
            <a:r>
              <a:rPr lang="fr-FR" dirty="0" err="1" smtClean="0"/>
              <a:t>appear</a:t>
            </a:r>
            <a:r>
              <a:rPr lang="fr-FR" dirty="0" smtClean="0"/>
              <a:t> and </a:t>
            </a:r>
            <a:r>
              <a:rPr lang="fr-FR" dirty="0" err="1" smtClean="0"/>
              <a:t>disappear</a:t>
            </a:r>
            <a:r>
              <a:rPr lang="fr-FR" dirty="0" smtClean="0"/>
              <a:t> and </a:t>
            </a:r>
            <a:r>
              <a:rPr lang="fr-FR" dirty="0" err="1" smtClean="0"/>
              <a:t>nodes</a:t>
            </a:r>
            <a:r>
              <a:rPr lang="fr-FR" dirty="0" smtClean="0"/>
              <a:t> come</a:t>
            </a:r>
            <a:r>
              <a:rPr lang="fr-FR" baseline="0" dirty="0" smtClean="0"/>
              <a:t> and go </a:t>
            </a:r>
            <a:r>
              <a:rPr lang="fr-FR" baseline="0" dirty="0" err="1" smtClean="0"/>
              <a:t>evolving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systems</a:t>
            </a:r>
            <a:endParaRPr lang="fr-FR" baseline="0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Have to deal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lots of </a:t>
            </a:r>
            <a:r>
              <a:rPr lang="fr-FR" baseline="0" dirty="0" err="1" smtClean="0"/>
              <a:t>uncertainty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unpredictability</a:t>
            </a:r>
            <a:endParaRPr lang="fr-FR" baseline="0" dirty="0" smtClean="0"/>
          </a:p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7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To deal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uncertainty</a:t>
            </a:r>
            <a:r>
              <a:rPr lang="fr-FR" baseline="0" dirty="0" smtClean="0"/>
              <a:t>, 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measures</a:t>
            </a:r>
            <a:endParaRPr lang="en-US" dirty="0" smtClean="0"/>
          </a:p>
          <a:p>
            <a:r>
              <a:rPr lang="en-US" dirty="0" smtClean="0"/>
              <a:t>*Google for example monitors everything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Software systems cannot evolve and adapt in response to the changing environments.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must we adapt?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5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Lee van Halen coined “Red queen hypothesis”,</a:t>
            </a:r>
            <a:r>
              <a:rPr lang="en-US" baseline="0" dirty="0" smtClean="0"/>
              <a:t> evolutionary hypothesis that organisms must constantly evolve and adapt not only to </a:t>
            </a:r>
            <a:r>
              <a:rPr lang="en-US" baseline="0" dirty="0" err="1" smtClean="0"/>
              <a:t>gainreporductive</a:t>
            </a:r>
            <a:r>
              <a:rPr lang="en-US" baseline="0" dirty="0" smtClean="0"/>
              <a:t> advantage but also to simply survive in an ever-changing </a:t>
            </a:r>
            <a:r>
              <a:rPr lang="en-US" baseline="0" dirty="0" err="1" smtClean="0"/>
              <a:t>envronment</a:t>
            </a:r>
            <a:r>
              <a:rPr lang="en-US" baseline="0" dirty="0" smtClean="0"/>
              <a:t>.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different layers evolve separately leading to lots of miscommunications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Leads to lots</a:t>
            </a:r>
            <a:r>
              <a:rPr lang="en-US" baseline="0" dirty="0" smtClean="0"/>
              <a:t> of downtime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Lots of unavailability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Faulty systems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adapt the red queen </a:t>
            </a:r>
            <a:r>
              <a:rPr lang="en-US" baseline="0" dirty="0" err="1" smtClean="0"/>
              <a:t>hyporthesis</a:t>
            </a:r>
            <a:r>
              <a:rPr lang="en-US" baseline="0" dirty="0" smtClean="0"/>
              <a:t> to software systems.</a:t>
            </a:r>
          </a:p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45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6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04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45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44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89656" y="2205823"/>
            <a:ext cx="6891700" cy="1521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8588" y="4023400"/>
            <a:ext cx="6912768" cy="1814111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 algn="ctr">
              <a:buNone/>
              <a:defRPr/>
            </a:lvl1pPr>
            <a:lvl2pPr marL="342300" indent="0" algn="ctr">
              <a:buNone/>
              <a:defRPr/>
            </a:lvl2pPr>
            <a:lvl3pPr marL="684599" indent="0" algn="ctr">
              <a:buNone/>
              <a:defRPr/>
            </a:lvl3pPr>
            <a:lvl4pPr marL="1026898" indent="0" algn="ctr">
              <a:buNone/>
              <a:defRPr/>
            </a:lvl4pPr>
            <a:lvl5pPr marL="1369197" indent="0" algn="ctr">
              <a:buNone/>
              <a:defRPr/>
            </a:lvl5pPr>
            <a:lvl6pPr marL="1711498" indent="0" algn="ctr">
              <a:buNone/>
              <a:defRPr/>
            </a:lvl6pPr>
            <a:lvl7pPr marL="2053796" indent="0" algn="ctr">
              <a:buNone/>
              <a:defRPr/>
            </a:lvl7pPr>
            <a:lvl8pPr marL="2396096" indent="0" algn="ctr">
              <a:buNone/>
              <a:defRPr/>
            </a:lvl8pPr>
            <a:lvl9pPr marL="27383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F2916-732D-A649-86E4-899C98E4A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Image 7" descr="INRI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" y="2009277"/>
            <a:ext cx="1477664" cy="532261"/>
          </a:xfrm>
          <a:prstGeom prst="rect">
            <a:avLst/>
          </a:prstGeom>
        </p:spPr>
      </p:pic>
      <p:pic>
        <p:nvPicPr>
          <p:cNvPr id="9" name="Image 8" descr="SINTEF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8" y="2917239"/>
            <a:ext cx="1474285" cy="305826"/>
          </a:xfrm>
          <a:prstGeom prst="rect">
            <a:avLst/>
          </a:prstGeom>
        </p:spPr>
      </p:pic>
      <p:pic>
        <p:nvPicPr>
          <p:cNvPr id="10" name="Image 9" descr="TC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" y="3655113"/>
            <a:ext cx="1304175" cy="733045"/>
          </a:xfrm>
          <a:prstGeom prst="rect">
            <a:avLst/>
          </a:prstGeom>
        </p:spPr>
      </p:pic>
      <p:pic>
        <p:nvPicPr>
          <p:cNvPr id="11" name="Image 10" descr="UR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8" y="4663225"/>
            <a:ext cx="1587692" cy="5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964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7771" y="1656967"/>
            <a:ext cx="8950148" cy="4684336"/>
          </a:xfrm>
          <a:prstGeom prst="rect">
            <a:avLst/>
          </a:prstGeom>
        </p:spPr>
        <p:txBody>
          <a:bodyPr vert="eaVert" lIns="68460" tIns="34229" rIns="68460" bIns="342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362-A534-6D41-BFEC-C46F4B038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151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40733" y="240342"/>
            <a:ext cx="2267889" cy="6100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7066" y="240342"/>
            <a:ext cx="6687116" cy="6100961"/>
          </a:xfrm>
          <a:prstGeom prst="rect">
            <a:avLst/>
          </a:prstGeom>
        </p:spPr>
        <p:txBody>
          <a:bodyPr vert="eaVert" lIns="68460" tIns="34229" rIns="68460" bIns="342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36DF-7250-E946-AC8A-E97151CE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63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875" y="931667"/>
            <a:ext cx="9005938" cy="559000"/>
          </a:xfrm>
          <a:prstGeom prst="rect">
            <a:avLst/>
          </a:prstGeom>
        </p:spPr>
        <p:txBody>
          <a:bodyPr lIns="97364" tIns="0" rIns="97364" bIns="0" anchor="ctr">
            <a:noAutofit/>
          </a:bodyPr>
          <a:lstStyle>
            <a:lvl1pPr>
              <a:buNone/>
              <a:defRPr sz="35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9875" y="372667"/>
            <a:ext cx="9005938" cy="559000"/>
          </a:xfrm>
        </p:spPr>
        <p:txBody>
          <a:bodyPr tIns="0" bIns="0"/>
          <a:lstStyle>
            <a:lvl1pPr>
              <a:defRPr sz="4300" b="0"/>
            </a:lvl1pPr>
          </a:lstStyle>
          <a:p>
            <a:r>
              <a:rPr lang="fr-FR" dirty="0" err="1" smtClean="0"/>
              <a:t>Title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875" y="1863333"/>
            <a:ext cx="9005938" cy="4472000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9877" y="6614833"/>
            <a:ext cx="2349375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6594" y="6614833"/>
            <a:ext cx="3132500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E7EE8A5-10FE-48B4-B5C6-A443E0322F87}" type="slidenum">
              <a:rPr lang="fr-CH" smtClean="0"/>
              <a:pPr/>
              <a:t>‹#›</a:t>
            </a:fld>
            <a:endParaRPr lang="fr-CH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785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875" y="931667"/>
            <a:ext cx="9005938" cy="559000"/>
          </a:xfrm>
          <a:prstGeom prst="rect">
            <a:avLst/>
          </a:prstGeom>
        </p:spPr>
        <p:txBody>
          <a:bodyPr lIns="97364" tIns="0" rIns="97364" bIns="0" anchor="ctr">
            <a:noAutofit/>
          </a:bodyPr>
          <a:lstStyle>
            <a:lvl1pPr>
              <a:buNone/>
              <a:defRPr sz="35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9875" y="372667"/>
            <a:ext cx="9005938" cy="559000"/>
          </a:xfrm>
        </p:spPr>
        <p:txBody>
          <a:bodyPr tIns="0" bIns="0"/>
          <a:lstStyle>
            <a:lvl1pPr>
              <a:defRPr sz="4300" b="0"/>
            </a:lvl1pPr>
          </a:lstStyle>
          <a:p>
            <a:r>
              <a:rPr lang="fr-FR" dirty="0" err="1" smtClean="0"/>
              <a:t>Title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875" y="1863333"/>
            <a:ext cx="9005938" cy="4472000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9877" y="6614833"/>
            <a:ext cx="2349375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6594" y="6614833"/>
            <a:ext cx="3132500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E7EE8A5-10FE-48B4-B5C6-A443E0322F87}" type="slidenum">
              <a:rPr lang="fr-CH" smtClean="0"/>
              <a:pPr/>
              <a:t>‹#›</a:t>
            </a:fld>
            <a:endParaRPr lang="fr-CH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785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927" y="394406"/>
            <a:ext cx="8453835" cy="11832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45926" y="2129790"/>
            <a:ext cx="4268358" cy="4259580"/>
          </a:xfrm>
          <a:prstGeom prst="rect">
            <a:avLst/>
          </a:prstGeom>
        </p:spPr>
        <p:txBody>
          <a:bodyPr lIns="97365" tIns="48682" rIns="97365" bIns="4868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80048" y="2129790"/>
            <a:ext cx="4268358" cy="4259580"/>
          </a:xfrm>
          <a:prstGeom prst="rect">
            <a:avLst/>
          </a:prstGeom>
        </p:spPr>
        <p:txBody>
          <a:bodyPr lIns="97365" tIns="48682" rIns="97365" bIns="4868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45927" y="6547132"/>
            <a:ext cx="2072018" cy="473287"/>
          </a:xfrm>
          <a:prstGeom prst="rect">
            <a:avLst/>
          </a:prstGeom>
        </p:spPr>
        <p:txBody>
          <a:bodyPr lIns="97365" tIns="48682" rIns="97365" bIns="4868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98112" y="6547132"/>
            <a:ext cx="3149468" cy="473287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27745" y="6547132"/>
            <a:ext cx="2072018" cy="473287"/>
          </a:xfrm>
        </p:spPr>
        <p:txBody>
          <a:bodyPr/>
          <a:lstStyle>
            <a:lvl1pPr>
              <a:defRPr/>
            </a:lvl1pPr>
          </a:lstStyle>
          <a:p>
            <a:fld id="{BF574153-630A-4175-B231-B16145AE3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771" y="1656967"/>
            <a:ext cx="8950148" cy="4684336"/>
          </a:xfrm>
          <a:prstGeom prst="rect">
            <a:avLst/>
          </a:prstGeom>
        </p:spPr>
        <p:txBody>
          <a:bodyPr vert="horz" lIns="68460" tIns="34229" rIns="68460" bIns="34229">
            <a:normAutofit/>
          </a:bodyPr>
          <a:lstStyle>
            <a:lvl1pPr>
              <a:spcBef>
                <a:spcPts val="1348"/>
              </a:spcBef>
              <a:defRPr sz="3300">
                <a:latin typeface="+mj-lt"/>
              </a:defRPr>
            </a:lvl1pPr>
            <a:lvl2pPr>
              <a:spcBef>
                <a:spcPts val="1798"/>
              </a:spcBef>
              <a:defRPr sz="2700">
                <a:solidFill>
                  <a:srgbClr val="19AFFF"/>
                </a:solidFill>
                <a:latin typeface="+mj-lt"/>
              </a:defRPr>
            </a:lvl2pPr>
            <a:lvl3pPr>
              <a:spcBef>
                <a:spcPts val="899"/>
              </a:spcBef>
              <a:defRPr sz="2400">
                <a:solidFill>
                  <a:srgbClr val="FFB21E"/>
                </a:solidFill>
                <a:latin typeface="+mj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E348-99C1-964D-9C5F-21D089EBA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319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506" y="4561858"/>
            <a:ext cx="8453592" cy="1409691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5506" y="3008883"/>
            <a:ext cx="8453592" cy="1552972"/>
          </a:xfrm>
          <a:prstGeom prst="rect">
            <a:avLst/>
          </a:prstGeom>
        </p:spPr>
        <p:txBody>
          <a:bodyPr vert="horz" lIns="68460" tIns="34229" rIns="68460" bIns="34229" anchor="b"/>
          <a:lstStyle>
            <a:lvl1pPr marL="0" indent="0">
              <a:buNone/>
              <a:defRPr sz="1500"/>
            </a:lvl1pPr>
            <a:lvl2pPr marL="342300" indent="0">
              <a:buNone/>
              <a:defRPr sz="1300"/>
            </a:lvl2pPr>
            <a:lvl3pPr marL="684599" indent="0">
              <a:buNone/>
              <a:defRPr sz="1200"/>
            </a:lvl3pPr>
            <a:lvl4pPr marL="1026898" indent="0">
              <a:buNone/>
              <a:defRPr sz="1000"/>
            </a:lvl4pPr>
            <a:lvl5pPr marL="1369197" indent="0">
              <a:buNone/>
              <a:defRPr sz="1000"/>
            </a:lvl5pPr>
            <a:lvl6pPr marL="1711498" indent="0">
              <a:buNone/>
              <a:defRPr sz="1000"/>
            </a:lvl6pPr>
            <a:lvl7pPr marL="2053796" indent="0">
              <a:buNone/>
              <a:defRPr sz="1000"/>
            </a:lvl7pPr>
            <a:lvl8pPr marL="2396096" indent="0">
              <a:buNone/>
              <a:defRPr sz="1000"/>
            </a:lvl8pPr>
            <a:lvl9pPr marL="27383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C2D5-60D9-F943-9E39-400BC0770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460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7771" y="1656967"/>
            <a:ext cx="4416798" cy="4684336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1121" y="1656967"/>
            <a:ext cx="4416798" cy="4684336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5468-491C-1D4E-B613-9B98E646C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283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771" y="284249"/>
            <a:ext cx="8950148" cy="11832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7771" y="1588793"/>
            <a:ext cx="4393731" cy="662093"/>
          </a:xfrm>
          <a:prstGeom prst="rect">
            <a:avLst/>
          </a:prstGeom>
        </p:spPr>
        <p:txBody>
          <a:bodyPr vert="horz" lIns="68460" tIns="34229" rIns="68460" bIns="34229" anchor="b"/>
          <a:lstStyle>
            <a:lvl1pPr marL="0" indent="0">
              <a:buNone/>
              <a:defRPr sz="1800" b="1"/>
            </a:lvl1pPr>
            <a:lvl2pPr marL="342300" indent="0">
              <a:buNone/>
              <a:defRPr sz="1500" b="1"/>
            </a:lvl2pPr>
            <a:lvl3pPr marL="684599" indent="0">
              <a:buNone/>
              <a:defRPr sz="1300" b="1"/>
            </a:lvl3pPr>
            <a:lvl4pPr marL="1026898" indent="0">
              <a:buNone/>
              <a:defRPr sz="1200" b="1"/>
            </a:lvl4pPr>
            <a:lvl5pPr marL="1369197" indent="0">
              <a:buNone/>
              <a:defRPr sz="1200" b="1"/>
            </a:lvl5pPr>
            <a:lvl6pPr marL="1711498" indent="0">
              <a:buNone/>
              <a:defRPr sz="1200" b="1"/>
            </a:lvl6pPr>
            <a:lvl7pPr marL="2053796" indent="0">
              <a:buNone/>
              <a:defRPr sz="1200" b="1"/>
            </a:lvl7pPr>
            <a:lvl8pPr marL="2396096" indent="0">
              <a:buNone/>
              <a:defRPr sz="1200" b="1"/>
            </a:lvl8pPr>
            <a:lvl9pPr marL="27383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7771" y="2250886"/>
            <a:ext cx="4393731" cy="4090417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51762" y="1588793"/>
            <a:ext cx="4396159" cy="662093"/>
          </a:xfrm>
          <a:prstGeom prst="rect">
            <a:avLst/>
          </a:prstGeom>
        </p:spPr>
        <p:txBody>
          <a:bodyPr vert="horz" lIns="68460" tIns="34229" rIns="68460" bIns="34229" anchor="b"/>
          <a:lstStyle>
            <a:lvl1pPr marL="0" indent="0">
              <a:buNone/>
              <a:defRPr sz="1800" b="1"/>
            </a:lvl1pPr>
            <a:lvl2pPr marL="342300" indent="0">
              <a:buNone/>
              <a:defRPr sz="1500" b="1"/>
            </a:lvl2pPr>
            <a:lvl3pPr marL="684599" indent="0">
              <a:buNone/>
              <a:defRPr sz="1300" b="1"/>
            </a:lvl3pPr>
            <a:lvl4pPr marL="1026898" indent="0">
              <a:buNone/>
              <a:defRPr sz="1200" b="1"/>
            </a:lvl4pPr>
            <a:lvl5pPr marL="1369197" indent="0">
              <a:buNone/>
              <a:defRPr sz="1200" b="1"/>
            </a:lvl5pPr>
            <a:lvl6pPr marL="1711498" indent="0">
              <a:buNone/>
              <a:defRPr sz="1200" b="1"/>
            </a:lvl6pPr>
            <a:lvl7pPr marL="2053796" indent="0">
              <a:buNone/>
              <a:defRPr sz="1200" b="1"/>
            </a:lvl7pPr>
            <a:lvl8pPr marL="2396096" indent="0">
              <a:buNone/>
              <a:defRPr sz="1200" b="1"/>
            </a:lvl8pPr>
            <a:lvl9pPr marL="27383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51762" y="2250886"/>
            <a:ext cx="4396159" cy="4090417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4010-502F-0E46-AFCD-5BDECA76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286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FF20-E1E8-6C4C-9FF7-6A85BA76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565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0500-8ACB-7348-B8AA-FA5F2780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38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771" y="283096"/>
            <a:ext cx="3271928" cy="120285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8679" y="283094"/>
            <a:ext cx="5559241" cy="6058208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7771" y="1485954"/>
            <a:ext cx="3271928" cy="4855348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>
              <a:buNone/>
              <a:defRPr sz="1000"/>
            </a:lvl1pPr>
            <a:lvl2pPr marL="342300" indent="0">
              <a:buNone/>
              <a:defRPr sz="900"/>
            </a:lvl2pPr>
            <a:lvl3pPr marL="684599" indent="0">
              <a:buNone/>
              <a:defRPr sz="700"/>
            </a:lvl3pPr>
            <a:lvl4pPr marL="1026898" indent="0">
              <a:buNone/>
              <a:defRPr sz="700"/>
            </a:lvl4pPr>
            <a:lvl5pPr marL="1369197" indent="0">
              <a:buNone/>
              <a:defRPr sz="700"/>
            </a:lvl5pPr>
            <a:lvl6pPr marL="1711498" indent="0">
              <a:buNone/>
              <a:defRPr sz="700"/>
            </a:lvl6pPr>
            <a:lvl7pPr marL="2053796" indent="0">
              <a:buNone/>
              <a:defRPr sz="700"/>
            </a:lvl7pPr>
            <a:lvl8pPr marL="2396096" indent="0">
              <a:buNone/>
              <a:defRPr sz="700"/>
            </a:lvl8pPr>
            <a:lvl9pPr marL="27383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CE8E-C447-8041-B38C-EAFAB4D9F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94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9802" y="4969743"/>
            <a:ext cx="5967171" cy="58698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9802" y="634363"/>
            <a:ext cx="5967171" cy="4259118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>
              <a:buNone/>
              <a:defRPr sz="2400"/>
            </a:lvl1pPr>
            <a:lvl2pPr marL="342300" indent="0">
              <a:buNone/>
              <a:defRPr sz="2100"/>
            </a:lvl2pPr>
            <a:lvl3pPr marL="684599" indent="0">
              <a:buNone/>
              <a:defRPr sz="1800"/>
            </a:lvl3pPr>
            <a:lvl4pPr marL="1026898" indent="0">
              <a:buNone/>
              <a:defRPr sz="1500"/>
            </a:lvl4pPr>
            <a:lvl5pPr marL="1369197" indent="0">
              <a:buNone/>
              <a:defRPr sz="1500"/>
            </a:lvl5pPr>
            <a:lvl6pPr marL="1711498" indent="0">
              <a:buNone/>
              <a:defRPr sz="1500"/>
            </a:lvl6pPr>
            <a:lvl7pPr marL="2053796" indent="0">
              <a:buNone/>
              <a:defRPr sz="1500"/>
            </a:lvl7pPr>
            <a:lvl8pPr marL="2396096" indent="0">
              <a:buNone/>
              <a:defRPr sz="1500"/>
            </a:lvl8pPr>
            <a:lvl9pPr marL="2738395" indent="0">
              <a:buNone/>
              <a:defRPr sz="1500"/>
            </a:lvl9pPr>
          </a:lstStyle>
          <a:p>
            <a:pPr lvl="0"/>
            <a:r>
              <a:rPr lang="en-US" noProof="0" smtClean="0">
                <a:sym typeface="Helvetica Neue" charset="0"/>
              </a:rPr>
              <a:t>Drag picture to placeholder or click icon to add</a:t>
            </a:r>
            <a:endParaRPr lang="fr-FR" noProof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9802" y="5556729"/>
            <a:ext cx="5967171" cy="833105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>
              <a:buNone/>
              <a:defRPr sz="1000"/>
            </a:lvl1pPr>
            <a:lvl2pPr marL="342300" indent="0">
              <a:buNone/>
              <a:defRPr sz="900"/>
            </a:lvl2pPr>
            <a:lvl3pPr marL="684599" indent="0">
              <a:buNone/>
              <a:defRPr sz="700"/>
            </a:lvl3pPr>
            <a:lvl4pPr marL="1026898" indent="0">
              <a:buNone/>
              <a:defRPr sz="700"/>
            </a:lvl4pPr>
            <a:lvl5pPr marL="1369197" indent="0">
              <a:buNone/>
              <a:defRPr sz="700"/>
            </a:lvl5pPr>
            <a:lvl6pPr marL="1711498" indent="0">
              <a:buNone/>
              <a:defRPr sz="700"/>
            </a:lvl6pPr>
            <a:lvl7pPr marL="2053796" indent="0">
              <a:buNone/>
              <a:defRPr sz="700"/>
            </a:lvl7pPr>
            <a:lvl8pPr marL="2396096" indent="0">
              <a:buNone/>
              <a:defRPr sz="700"/>
            </a:lvl8pPr>
            <a:lvl9pPr marL="27383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E006-34DF-9C45-AF6D-99E00E187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693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g"/><Relationship Id="rId18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7070" y="240342"/>
            <a:ext cx="9071555" cy="10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34" tIns="38034" rIns="38034" bIns="380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  <a:endParaRPr lang="en-US">
              <a:sym typeface="Helvetica Neue Light" charset="0"/>
            </a:endParaRP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495344" y="1432802"/>
            <a:ext cx="8955005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398193" y="6631003"/>
            <a:ext cx="3149306" cy="377844"/>
          </a:xfrm>
          <a:prstGeom prst="rect">
            <a:avLst/>
          </a:prstGeom>
        </p:spPr>
        <p:txBody>
          <a:bodyPr vert="horz" lIns="68460" tIns="34229" rIns="68460" bIns="3422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7127827" y="6580487"/>
            <a:ext cx="2320093" cy="377844"/>
          </a:xfrm>
          <a:prstGeom prst="rect">
            <a:avLst/>
          </a:prstGeom>
        </p:spPr>
        <p:txBody>
          <a:bodyPr vert="horz" lIns="68460" tIns="34229" rIns="68460" bIns="34229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21203E-9A75-9849-8082-AB6536EEAC2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diversify-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00" y="5997922"/>
            <a:ext cx="2376264" cy="1189138"/>
          </a:xfrm>
          <a:prstGeom prst="rect">
            <a:avLst/>
          </a:prstGeom>
        </p:spPr>
      </p:pic>
      <p:pic>
        <p:nvPicPr>
          <p:cNvPr id="7" name="Image 6" descr="FP7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" y="6456723"/>
            <a:ext cx="792088" cy="642577"/>
          </a:xfrm>
          <a:prstGeom prst="rect">
            <a:avLst/>
          </a:prstGeom>
        </p:spPr>
      </p:pic>
      <p:pic>
        <p:nvPicPr>
          <p:cNvPr id="9" name="Image 8" descr="fet-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2" y="6451228"/>
            <a:ext cx="648072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4088" r:id="rId12"/>
    <p:sldLayoutId id="2147484089" r:id="rId13"/>
    <p:sldLayoutId id="2147484091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3423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684599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02689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36919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199674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532466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86525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198047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53083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187313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215437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255773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2900035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0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99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98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97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98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96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096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395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versify-project.eu/wordpress/" TargetMode="External"/><Relationship Id="rId4" Type="http://schemas.openxmlformats.org/officeDocument/2006/relationships/hyperlink" Target="http://amiuniqu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IVERSIFY-project/EVOSER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689656" y="2205823"/>
            <a:ext cx="6891700" cy="2503526"/>
          </a:xfrm>
        </p:spPr>
        <p:txBody>
          <a:bodyPr/>
          <a:lstStyle/>
          <a:p>
            <a:r>
              <a:rPr lang="en-US" dirty="0"/>
              <a:t>Emergent Robustness in Software Systems through Decentralized Adaptation: an Ecologically-Inspired </a:t>
            </a:r>
            <a:r>
              <a:rPr lang="en-US" dirty="0" err="1"/>
              <a:t>ALife</a:t>
            </a:r>
            <a:r>
              <a:rPr lang="en-US" dirty="0"/>
              <a:t> Approach 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96380" y="5238489"/>
            <a:ext cx="8280920" cy="881230"/>
          </a:xfrm>
        </p:spPr>
        <p:txBody>
          <a:bodyPr/>
          <a:lstStyle/>
          <a:p>
            <a:r>
              <a:rPr lang="fr-FR" sz="2400" dirty="0" smtClean="0"/>
              <a:t>Franck </a:t>
            </a:r>
            <a:r>
              <a:rPr lang="fr-FR" sz="2400" dirty="0" err="1" smtClean="0"/>
              <a:t>Fleurey</a:t>
            </a:r>
            <a:r>
              <a:rPr lang="fr-FR" sz="2400" dirty="0" smtClean="0"/>
              <a:t>, Benoit Baudry, Benoit </a:t>
            </a:r>
            <a:r>
              <a:rPr lang="fr-FR" sz="2400" dirty="0" err="1" smtClean="0"/>
              <a:t>Gauzens</a:t>
            </a:r>
            <a:r>
              <a:rPr lang="fr-FR" sz="2400" dirty="0" smtClean="0"/>
              <a:t>, André Elie, </a:t>
            </a:r>
            <a:r>
              <a:rPr lang="fr-FR" sz="2400" dirty="0" smtClean="0">
                <a:solidFill>
                  <a:srgbClr val="FF6600"/>
                </a:solidFill>
              </a:rPr>
              <a:t>Kwaku Yeboah-Antwi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and their interactions are modeled using bipartite graph model</a:t>
            </a:r>
          </a:p>
          <a:p>
            <a:r>
              <a:rPr lang="en-US" dirty="0"/>
              <a:t>Bipartite </a:t>
            </a:r>
            <a:r>
              <a:rPr lang="en-US" dirty="0" smtClean="0"/>
              <a:t>graph model </a:t>
            </a:r>
            <a:r>
              <a:rPr lang="en-US" dirty="0"/>
              <a:t>used to simulate evolution of the </a:t>
            </a:r>
            <a:r>
              <a:rPr lang="en-US" dirty="0" smtClean="0"/>
              <a:t>providers and consumers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24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Graph Model</a:t>
            </a:r>
            <a:endParaRPr lang="en-US" dirty="0"/>
          </a:p>
        </p:txBody>
      </p:sp>
      <p:pic>
        <p:nvPicPr>
          <p:cNvPr id="5" name="Content Placeholder 4" descr="bipartite mode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51" r="-1385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9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</a:t>
            </a:r>
            <a:r>
              <a:rPr lang="en-US" dirty="0" smtClean="0">
                <a:solidFill>
                  <a:schemeClr val="tx1"/>
                </a:solidFill>
              </a:rPr>
              <a:t>vs. </a:t>
            </a:r>
            <a:r>
              <a:rPr lang="en-US" dirty="0" smtClean="0">
                <a:solidFill>
                  <a:srgbClr val="660066"/>
                </a:solidFill>
              </a:rPr>
              <a:t>Evolution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Adaptation</a:t>
            </a:r>
          </a:p>
          <a:p>
            <a:r>
              <a:rPr lang="en-US" dirty="0" smtClean="0"/>
              <a:t>Changes to the individual nodes in the system</a:t>
            </a:r>
          </a:p>
          <a:p>
            <a:r>
              <a:rPr lang="en-US" dirty="0" smtClean="0"/>
              <a:t>The composition of the set of nodes in the network </a:t>
            </a:r>
            <a:r>
              <a:rPr lang="en-US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/>
              <a:t>vary</a:t>
            </a:r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660066"/>
                </a:solidFill>
              </a:rPr>
              <a:t>Evolution</a:t>
            </a:r>
          </a:p>
          <a:p>
            <a:r>
              <a:rPr lang="en-US" dirty="0">
                <a:solidFill>
                  <a:srgbClr val="660066"/>
                </a:solidFill>
              </a:rPr>
              <a:t>C</a:t>
            </a:r>
            <a:r>
              <a:rPr lang="en-US" dirty="0" smtClean="0">
                <a:solidFill>
                  <a:srgbClr val="660066"/>
                </a:solidFill>
              </a:rPr>
              <a:t>hanges </a:t>
            </a:r>
            <a:r>
              <a:rPr lang="en-US" dirty="0">
                <a:solidFill>
                  <a:srgbClr val="660066"/>
                </a:solidFill>
              </a:rPr>
              <a:t>which vary the composition of the </a:t>
            </a:r>
            <a:r>
              <a:rPr lang="en-US" dirty="0" smtClean="0">
                <a:solidFill>
                  <a:srgbClr val="660066"/>
                </a:solidFill>
              </a:rPr>
              <a:t>system</a:t>
            </a:r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The </a:t>
            </a:r>
            <a:r>
              <a:rPr lang="en-US" dirty="0">
                <a:solidFill>
                  <a:srgbClr val="660066"/>
                </a:solidFill>
              </a:rPr>
              <a:t>composition of the set of nodes in the network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vary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cycle, we run adaptation and/or evolution strategies</a:t>
            </a:r>
          </a:p>
          <a:p>
            <a:r>
              <a:rPr lang="en-US" dirty="0" err="1" smtClean="0"/>
              <a:t>EvoServ</a:t>
            </a:r>
            <a:r>
              <a:rPr lang="en-US" dirty="0" smtClean="0"/>
              <a:t> is run for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cycles</a:t>
            </a:r>
          </a:p>
          <a:p>
            <a:r>
              <a:rPr lang="en-US" dirty="0" smtClean="0"/>
              <a:t>Evaluate robustness of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0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71" y="1656967"/>
            <a:ext cx="8950148" cy="114747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Robustness</a:t>
            </a:r>
            <a:r>
              <a:rPr lang="en-US" dirty="0" smtClean="0"/>
              <a:t>: The ability of the consumers to     		      resist extinction of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4262007"/>
            <a:ext cx="3536440" cy="94363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sng" dirty="0" err="1" smtClean="0"/>
              <a:t>a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sym typeface="Helvetica Neue Light" charset="0"/>
              </a:rPr>
              <a:t>rea_under_curve</a:t>
            </a: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  <a:p>
            <a:pPr algn="ctr"/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(consumers)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x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 </a:t>
            </a:r>
            <a:r>
              <a:rPr lang="en-US" sz="2000" dirty="0" err="1"/>
              <a:t>Σ</a:t>
            </a:r>
            <a:r>
              <a:rPr lang="en-US" sz="2000" dirty="0" smtClean="0"/>
              <a:t>(providers)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88" y="2915026"/>
            <a:ext cx="5847032" cy="36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 bwMode="auto">
          <a:xfrm>
            <a:off x="4312518" y="3404137"/>
            <a:ext cx="4956307" cy="2601606"/>
          </a:xfrm>
          <a:custGeom>
            <a:avLst/>
            <a:gdLst>
              <a:gd name="connsiteX0" fmla="*/ 0 w 5110385"/>
              <a:gd name="connsiteY0" fmla="*/ 0 h 2828658"/>
              <a:gd name="connsiteX1" fmla="*/ 8545 w 5110385"/>
              <a:gd name="connsiteY1" fmla="*/ 2828658 h 2828658"/>
              <a:gd name="connsiteX2" fmla="*/ 5110385 w 5110385"/>
              <a:gd name="connsiteY2" fmla="*/ 2828658 h 2828658"/>
              <a:gd name="connsiteX3" fmla="*/ 4537816 w 5110385"/>
              <a:gd name="connsiteY3" fmla="*/ 2760292 h 2828658"/>
              <a:gd name="connsiteX4" fmla="*/ 3871244 w 5110385"/>
              <a:gd name="connsiteY4" fmla="*/ 2640651 h 2828658"/>
              <a:gd name="connsiteX5" fmla="*/ 2999573 w 5110385"/>
              <a:gd name="connsiteY5" fmla="*/ 2358639 h 2828658"/>
              <a:gd name="connsiteX6" fmla="*/ 2427005 w 5110385"/>
              <a:gd name="connsiteY6" fmla="*/ 2093720 h 2828658"/>
              <a:gd name="connsiteX7" fmla="*/ 1709159 w 5110385"/>
              <a:gd name="connsiteY7" fmla="*/ 1657884 h 2828658"/>
              <a:gd name="connsiteX8" fmla="*/ 1085316 w 5110385"/>
              <a:gd name="connsiteY8" fmla="*/ 1170774 h 2828658"/>
              <a:gd name="connsiteX9" fmla="*/ 623843 w 5110385"/>
              <a:gd name="connsiteY9" fmla="*/ 709301 h 2828658"/>
              <a:gd name="connsiteX10" fmla="*/ 213644 w 5110385"/>
              <a:gd name="connsiteY10" fmla="*/ 247828 h 2828658"/>
              <a:gd name="connsiteX11" fmla="*/ 0 w 5110385"/>
              <a:gd name="connsiteY11" fmla="*/ 0 h 28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0385" h="2828658">
                <a:moveTo>
                  <a:pt x="0" y="0"/>
                </a:moveTo>
                <a:cubicBezTo>
                  <a:pt x="2848" y="942886"/>
                  <a:pt x="5697" y="1885772"/>
                  <a:pt x="8545" y="2828658"/>
                </a:cubicBezTo>
                <a:lnTo>
                  <a:pt x="5110385" y="2828658"/>
                </a:lnTo>
                <a:lnTo>
                  <a:pt x="4537816" y="2760292"/>
                </a:lnTo>
                <a:lnTo>
                  <a:pt x="3871244" y="2640651"/>
                </a:lnTo>
                <a:lnTo>
                  <a:pt x="2999573" y="2358639"/>
                </a:lnTo>
                <a:lnTo>
                  <a:pt x="2427005" y="2093720"/>
                </a:lnTo>
                <a:lnTo>
                  <a:pt x="1709159" y="1657884"/>
                </a:lnTo>
                <a:lnTo>
                  <a:pt x="1085316" y="1170774"/>
                </a:lnTo>
                <a:lnTo>
                  <a:pt x="623843" y="709301"/>
                </a:lnTo>
                <a:lnTo>
                  <a:pt x="213644" y="247828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44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393" tIns="48696" rIns="97393" bIns="48696" numCol="1" rtlCol="0" anchor="t" anchorCtr="0" compatLnSpc="1">
            <a:prstTxWarp prst="textNoShape">
              <a:avLst/>
            </a:prstTxWarp>
          </a:bodyPr>
          <a:lstStyle/>
          <a:p>
            <a:pPr algn="ctr" defTabSz="973927"/>
            <a:endParaRPr lang="nb-NO" sz="450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282749" y="3061406"/>
            <a:ext cx="3409931" cy="227489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690386" y="2884636"/>
            <a:ext cx="1077972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070C0"/>
                </a:solidFill>
              </a:rPr>
              <a:t>32,24%</a:t>
            </a:r>
            <a:endParaRPr lang="nb-NO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79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Robustness</a:t>
            </a:r>
            <a:r>
              <a:rPr lang="en-US" dirty="0" smtClean="0"/>
              <a:t>: The ability of the consumers to     		      resist extinction of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495791" y="5203214"/>
            <a:ext cx="1896097" cy="914400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P1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(cap=3)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i="1" dirty="0" smtClean="0"/>
              <a:t>1,2,3,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87277" y="3130747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1,2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14535" y="5205691"/>
            <a:ext cx="1896097" cy="914400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P2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(cap=3)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i="1" dirty="0" smtClean="0"/>
              <a:t>1,2,3,4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38915" y="3133224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1,3,4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73431" y="3133224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1,2,4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19604" y="3133224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2,3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cxnSp>
        <p:nvCxnSpPr>
          <p:cNvPr id="14" name="Straight Connector 13"/>
          <p:cNvCxnSpPr>
            <a:stCxn id="7" idx="4"/>
          </p:cNvCxnSpPr>
          <p:nvPr/>
        </p:nvCxnSpPr>
        <p:spPr bwMode="auto">
          <a:xfrm>
            <a:off x="2441487" y="4159795"/>
            <a:ext cx="601086" cy="1043419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10" idx="4"/>
          </p:cNvCxnSpPr>
          <p:nvPr/>
        </p:nvCxnSpPr>
        <p:spPr bwMode="auto">
          <a:xfrm flipH="1">
            <a:off x="3845107" y="4162272"/>
            <a:ext cx="248018" cy="1049761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4"/>
          </p:cNvCxnSpPr>
          <p:nvPr/>
        </p:nvCxnSpPr>
        <p:spPr bwMode="auto">
          <a:xfrm flipH="1">
            <a:off x="4224327" y="4162272"/>
            <a:ext cx="3149487" cy="1049761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0" idx="5"/>
          </p:cNvCxnSpPr>
          <p:nvPr/>
        </p:nvCxnSpPr>
        <p:spPr bwMode="auto">
          <a:xfrm>
            <a:off x="4485011" y="4011571"/>
            <a:ext cx="1220917" cy="1200462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1" idx="4"/>
          </p:cNvCxnSpPr>
          <p:nvPr/>
        </p:nvCxnSpPr>
        <p:spPr bwMode="auto">
          <a:xfrm>
            <a:off x="5627641" y="4162272"/>
            <a:ext cx="810268" cy="1049761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7" idx="4"/>
          </p:cNvCxnSpPr>
          <p:nvPr/>
        </p:nvCxnSpPr>
        <p:spPr bwMode="auto">
          <a:xfrm>
            <a:off x="2441487" y="4159795"/>
            <a:ext cx="2973412" cy="1025781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84960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</a:t>
            </a:r>
            <a:r>
              <a:rPr lang="en-US" dirty="0" err="1" smtClean="0"/>
              <a:t>EvoServ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Collect and analyze data from real-world software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WordPress</a:t>
            </a:r>
            <a:r>
              <a:rPr lang="en-US" sz="1800" baseline="30000" dirty="0" smtClean="0">
                <a:solidFill>
                  <a:schemeClr val="accent4"/>
                </a:solidFill>
              </a:rPr>
              <a:t>1</a:t>
            </a:r>
          </a:p>
          <a:p>
            <a:pPr lvl="1"/>
            <a:r>
              <a:rPr lang="en-US" dirty="0" smtClean="0"/>
              <a:t>Web Browsers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endParaRPr lang="en-US" sz="1800" baseline="30000" dirty="0">
              <a:solidFill>
                <a:srgbClr val="000000"/>
              </a:solidFill>
            </a:endParaRPr>
          </a:p>
          <a:p>
            <a:r>
              <a:rPr lang="en-US" dirty="0" smtClean="0"/>
              <a:t>Use results and information abstracted to tune service availability and distribution in </a:t>
            </a:r>
            <a:r>
              <a:rPr lang="en-US" dirty="0" err="1" smtClean="0"/>
              <a:t>EvoServ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lnSpc>
                <a:spcPct val="50000"/>
              </a:lnSpc>
              <a:buFont typeface="Wingdings" charset="2"/>
              <a:buAutoNum type="arabicPlain"/>
            </a:pPr>
            <a:r>
              <a:rPr lang="en-US" sz="1400" dirty="0" smtClean="0">
                <a:hlinkClick r:id="rId3"/>
              </a:rPr>
              <a:t>http://diversify-project.eu/wordpress/</a:t>
            </a:r>
            <a:endParaRPr lang="en-US" sz="1400" dirty="0" smtClean="0"/>
          </a:p>
          <a:p>
            <a:pPr marL="342900" indent="-342900">
              <a:lnSpc>
                <a:spcPct val="50000"/>
              </a:lnSpc>
              <a:buFont typeface="Wingdings" charset="2"/>
              <a:buAutoNum type="arabicPlain"/>
            </a:pPr>
            <a:r>
              <a:rPr lang="en-US" sz="1400" dirty="0" smtClean="0">
                <a:hlinkClick r:id="rId4"/>
              </a:rPr>
              <a:t>http://amiunique.org/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3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" y="1537027"/>
            <a:ext cx="4112956" cy="24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26" y="1394678"/>
            <a:ext cx="4454839" cy="248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65" y="3978504"/>
            <a:ext cx="4579161" cy="254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EvoServ</a:t>
            </a:r>
            <a:r>
              <a:rPr lang="en-US" dirty="0"/>
              <a:t> Model Parameters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61071" y="1870631"/>
            <a:ext cx="2143030" cy="406120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GB" sz="2000" dirty="0" smtClean="0"/>
              <a:t>Consumer sizes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07938" y="4744668"/>
            <a:ext cx="2199153" cy="406120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GB" sz="2000" dirty="0" smtClean="0"/>
              <a:t>Links / Consumer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39836" y="1894233"/>
            <a:ext cx="1745813" cy="406120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GB" sz="2000" dirty="0" smtClean="0"/>
              <a:t>Service usage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421108" y="4005496"/>
            <a:ext cx="4081809" cy="2298946"/>
          </a:xfrm>
          <a:prstGeom prst="rect">
            <a:avLst/>
          </a:prstGeom>
        </p:spPr>
        <p:txBody>
          <a:bodyPr wrap="square" lIns="97393" tIns="48696" rIns="97393" bIns="48696">
            <a:spAutoFit/>
          </a:bodyPr>
          <a:lstStyle/>
          <a:p>
            <a:r>
              <a:rPr lang="en-US" sz="1300" dirty="0" smtClean="0"/>
              <a:t># </a:t>
            </a:r>
            <a:r>
              <a:rPr lang="en-US" sz="1300" dirty="0"/>
              <a:t>Number of </a:t>
            </a:r>
            <a:r>
              <a:rPr lang="en-US" sz="1300" dirty="0" smtClean="0"/>
              <a:t>providers</a:t>
            </a:r>
            <a:r>
              <a:rPr lang="en-US" sz="1300" dirty="0"/>
              <a:t>	     </a:t>
            </a:r>
            <a:r>
              <a:rPr lang="en-US" sz="1300" dirty="0" smtClean="0"/>
              <a:t>100</a:t>
            </a:r>
            <a:endParaRPr lang="en-US" sz="1300" dirty="0"/>
          </a:p>
          <a:p>
            <a:r>
              <a:rPr lang="en-US" sz="1300" dirty="0"/>
              <a:t># Number of </a:t>
            </a:r>
            <a:r>
              <a:rPr lang="en-US" sz="1300" dirty="0" smtClean="0"/>
              <a:t>consumers</a:t>
            </a:r>
            <a:r>
              <a:rPr lang="en-US" sz="1300" dirty="0"/>
              <a:t>	</a:t>
            </a:r>
            <a:r>
              <a:rPr lang="en-US" sz="1300" dirty="0" smtClean="0"/>
              <a:t>     300</a:t>
            </a:r>
            <a:endParaRPr lang="en-US" sz="1300" dirty="0"/>
          </a:p>
          <a:p>
            <a:r>
              <a:rPr lang="en-US" sz="1300" dirty="0"/>
              <a:t># Number of services	</a:t>
            </a:r>
            <a:r>
              <a:rPr lang="en-US" sz="1300" dirty="0" smtClean="0"/>
              <a:t>     50</a:t>
            </a:r>
            <a:endParaRPr lang="en-US" sz="1300" dirty="0"/>
          </a:p>
          <a:p>
            <a:r>
              <a:rPr lang="en-US" sz="1300" dirty="0"/>
              <a:t># </a:t>
            </a:r>
            <a:r>
              <a:rPr lang="en-US" sz="1300" dirty="0" smtClean="0"/>
              <a:t>Consumer </a:t>
            </a:r>
            <a:r>
              <a:rPr lang="en-US" sz="1300" dirty="0"/>
              <a:t>Capacity	</a:t>
            </a:r>
            <a:r>
              <a:rPr lang="en-US" sz="1300" dirty="0" smtClean="0"/>
              <a:t>     100</a:t>
            </a:r>
            <a:endParaRPr lang="en-US" sz="1300" dirty="0"/>
          </a:p>
          <a:p>
            <a:r>
              <a:rPr lang="en-US" sz="1300" dirty="0"/>
              <a:t># </a:t>
            </a:r>
            <a:r>
              <a:rPr lang="en-US" sz="1300" dirty="0" smtClean="0"/>
              <a:t>Provider </a:t>
            </a:r>
            <a:r>
              <a:rPr lang="en-US" sz="1300" dirty="0"/>
              <a:t>Capacity	</a:t>
            </a:r>
            <a:r>
              <a:rPr lang="en-US" sz="1300" dirty="0" smtClean="0"/>
              <a:t>     18</a:t>
            </a:r>
            <a:endParaRPr lang="en-US" sz="1300" dirty="0"/>
          </a:p>
          <a:p>
            <a:r>
              <a:rPr lang="en-US" sz="1300" dirty="0"/>
              <a:t># Minimum application </a:t>
            </a:r>
            <a:r>
              <a:rPr lang="en-US" sz="1300" dirty="0" smtClean="0"/>
              <a:t>size</a:t>
            </a:r>
            <a:r>
              <a:rPr lang="en-US" sz="1300" dirty="0"/>
              <a:t> </a:t>
            </a:r>
            <a:r>
              <a:rPr lang="en-US" sz="1300" dirty="0" smtClean="0"/>
              <a:t>  1</a:t>
            </a:r>
            <a:endParaRPr lang="en-US" sz="1300" dirty="0"/>
          </a:p>
          <a:p>
            <a:r>
              <a:rPr lang="en-US" sz="1300" dirty="0"/>
              <a:t># Dist. of </a:t>
            </a:r>
            <a:r>
              <a:rPr lang="en-US" sz="1300" dirty="0" smtClean="0"/>
              <a:t>consumer </a:t>
            </a:r>
            <a:r>
              <a:rPr lang="en-US" sz="1300" dirty="0"/>
              <a:t>size	</a:t>
            </a:r>
            <a:r>
              <a:rPr lang="en-US" sz="1300" dirty="0" smtClean="0"/>
              <a:t>     Poisson </a:t>
            </a:r>
            <a:r>
              <a:rPr lang="en-US" sz="1300" dirty="0"/>
              <a:t>(lambda=6.0)</a:t>
            </a:r>
          </a:p>
          <a:p>
            <a:r>
              <a:rPr lang="en-US" sz="1300" dirty="0"/>
              <a:t># Dist. of </a:t>
            </a:r>
            <a:r>
              <a:rPr lang="en-US" sz="1300" dirty="0" smtClean="0"/>
              <a:t>provider </a:t>
            </a:r>
            <a:r>
              <a:rPr lang="en-US" sz="1300" dirty="0"/>
              <a:t>size	</a:t>
            </a:r>
            <a:r>
              <a:rPr lang="en-US" sz="1300" dirty="0" smtClean="0"/>
              <a:t>     Poisson </a:t>
            </a:r>
            <a:r>
              <a:rPr lang="en-US" sz="1300" dirty="0"/>
              <a:t>(lambda=6.0)</a:t>
            </a:r>
          </a:p>
          <a:p>
            <a:r>
              <a:rPr lang="en-US" sz="1300" dirty="0"/>
              <a:t># Dist. of services usage	</a:t>
            </a:r>
            <a:r>
              <a:rPr lang="en-US" sz="1300" dirty="0" smtClean="0"/>
              <a:t>     Combined </a:t>
            </a:r>
            <a:r>
              <a:rPr lang="en-US" sz="1300" dirty="0"/>
              <a:t>(lambda=0.25, </a:t>
            </a:r>
            <a:r>
              <a:rPr lang="en-US" sz="1300" dirty="0" smtClean="0"/>
              <a:t>    		          uniform </a:t>
            </a:r>
            <a:r>
              <a:rPr lang="en-US" sz="1300" dirty="0"/>
              <a:t>factor=0.005</a:t>
            </a:r>
            <a:r>
              <a:rPr lang="en-US" sz="1300" dirty="0" smtClean="0"/>
              <a:t>)</a:t>
            </a:r>
          </a:p>
          <a:p>
            <a:r>
              <a:rPr lang="en-US" sz="1300" dirty="0"/>
              <a:t># Number generated graphs </a:t>
            </a:r>
            <a:r>
              <a:rPr lang="en-US" sz="1300" dirty="0" smtClean="0"/>
              <a:t>50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05158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in </a:t>
            </a:r>
            <a:r>
              <a:rPr lang="en-US" dirty="0" err="1" smtClean="0"/>
              <a:t>EvoServ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/>
              <a:t>Consumers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57B9EF"/>
                </a:solidFill>
              </a:rPr>
              <a:t>Varying the set of links/connections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Providers </a:t>
            </a:r>
          </a:p>
          <a:p>
            <a:pPr algn="ctr"/>
            <a:r>
              <a:rPr lang="en-US" dirty="0" smtClean="0">
                <a:solidFill>
                  <a:srgbClr val="57B9EF"/>
                </a:solidFill>
              </a:rPr>
              <a:t>Varying the set of services provided</a:t>
            </a:r>
          </a:p>
          <a:p>
            <a:endParaRPr lang="en-US" dirty="0" smtClean="0"/>
          </a:p>
          <a:p>
            <a:pPr>
              <a:buFont typeface="Wingdings" charset="2"/>
              <a:buChar char="v"/>
            </a:pPr>
            <a:r>
              <a:rPr lang="nb-NO" dirty="0" err="1" smtClean="0"/>
              <a:t>Provision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consumer</a:t>
            </a:r>
            <a:r>
              <a:rPr lang="nb-NO" dirty="0"/>
              <a:t> </a:t>
            </a:r>
            <a:r>
              <a:rPr lang="nb-NO" dirty="0" err="1"/>
              <a:t>dependencies</a:t>
            </a:r>
            <a:r>
              <a:rPr lang="nb-NO" dirty="0"/>
              <a:t> </a:t>
            </a:r>
            <a:r>
              <a:rPr lang="nb-NO" dirty="0" err="1" smtClean="0"/>
              <a:t>guaranteed</a:t>
            </a: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4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Adaptation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Adaptation = Changing set of services offered</a:t>
            </a:r>
            <a:endParaRPr lang="en-GB" i="1" dirty="0" smtClean="0"/>
          </a:p>
          <a:p>
            <a:r>
              <a:rPr lang="en-GB" sz="2800" dirty="0" smtClean="0"/>
              <a:t>Relies on the set </a:t>
            </a:r>
            <a:r>
              <a:rPr lang="en-GB" sz="2800" dirty="0"/>
              <a:t>of consumers </a:t>
            </a:r>
            <a:r>
              <a:rPr lang="en-GB" sz="2800" dirty="0" smtClean="0"/>
              <a:t>connected to the provider</a:t>
            </a:r>
            <a:endParaRPr lang="en-GB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2" descr="C:\home\work-franck\projects\DIVERSIFY\Bipartite-FF\20150408103833\Grap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98" y="4210768"/>
            <a:ext cx="6918810" cy="15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012509" y="5067041"/>
            <a:ext cx="6444716" cy="7920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76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Network</a:t>
            </a:r>
            <a:endParaRPr lang="en-US" dirty="0"/>
          </a:p>
        </p:txBody>
      </p:sp>
      <p:pic>
        <p:nvPicPr>
          <p:cNvPr id="5" name="Content Placeholder 4" descr="internet_network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33" r="-4553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9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Adaptation Strategy  [Provider]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Provider P stochastically chooses to either</a:t>
            </a:r>
          </a:p>
          <a:p>
            <a:pPr marL="0" indent="0">
              <a:buNone/>
            </a:pPr>
            <a:endParaRPr lang="en-US" dirty="0" smtClean="0"/>
          </a:p>
          <a:p>
            <a:pPr lvl="1" algn="ctr"/>
            <a:r>
              <a:rPr lang="en-US" dirty="0" smtClean="0">
                <a:solidFill>
                  <a:srgbClr val="660066"/>
                </a:solidFill>
              </a:rPr>
              <a:t>Provide a new service </a:t>
            </a:r>
            <a:r>
              <a:rPr lang="en-US" dirty="0" smtClean="0">
                <a:solidFill>
                  <a:schemeClr val="bg1"/>
                </a:solidFill>
              </a:rPr>
              <a:t>xxx</a:t>
            </a:r>
          </a:p>
          <a:p>
            <a:pPr marL="332792" lvl="1" indent="0" algn="ctr">
              <a:buNone/>
            </a:pPr>
            <a:r>
              <a:rPr lang="en-US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OR</a:t>
            </a:r>
          </a:p>
          <a:p>
            <a:pPr lvl="1" algn="ctr"/>
            <a:r>
              <a:rPr lang="en-US" dirty="0" smtClean="0">
                <a:solidFill>
                  <a:srgbClr val="660066"/>
                </a:solidFill>
              </a:rPr>
              <a:t>Drop a service it provides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57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Adaptation </a:t>
            </a:r>
            <a:r>
              <a:rPr lang="en-US" dirty="0"/>
              <a:t>Strategy  </a:t>
            </a:r>
            <a:r>
              <a:rPr lang="en-US" dirty="0" smtClean="0"/>
              <a:t> [</a:t>
            </a:r>
            <a:r>
              <a:rPr lang="en-US" dirty="0"/>
              <a:t>Provider]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8EF7-6300-419D-A838-81468C3DAFCE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2" descr="C:\home\work-franck\projects\DIVERSIFY\Bipartite-FF\20150408103833\Grap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2" y="1686109"/>
            <a:ext cx="7525407" cy="16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207808" y="2503847"/>
            <a:ext cx="1331460" cy="8967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393" tIns="48696" rIns="97393" bIns="48696" numCol="1" rtlCol="0" anchor="t" anchorCtr="0" compatLnSpc="1">
            <a:prstTxWarp prst="textNoShape">
              <a:avLst/>
            </a:prstTxWarp>
          </a:bodyPr>
          <a:lstStyle/>
          <a:p>
            <a:pPr algn="ctr" defTabSz="973927"/>
            <a:endParaRPr lang="nb-NO" sz="4500"/>
          </a:p>
        </p:txBody>
      </p:sp>
      <p:sp>
        <p:nvSpPr>
          <p:cNvPr id="11" name="TextBox 10"/>
          <p:cNvSpPr txBox="1"/>
          <p:nvPr/>
        </p:nvSpPr>
        <p:spPr>
          <a:xfrm>
            <a:off x="4394593" y="4432049"/>
            <a:ext cx="1248818" cy="929340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nb-NO" sz="1800" dirty="0" smtClean="0"/>
              <a:t>{1, </a:t>
            </a:r>
            <a:r>
              <a:rPr lang="nb-NO" sz="1800" dirty="0" smtClean="0">
                <a:solidFill>
                  <a:srgbClr val="FF0000"/>
                </a:solidFill>
              </a:rPr>
              <a:t>2</a:t>
            </a:r>
            <a:r>
              <a:rPr lang="nb-NO" sz="1800" dirty="0" smtClean="0"/>
              <a:t>}</a:t>
            </a:r>
          </a:p>
          <a:p>
            <a:r>
              <a:rPr lang="nb-NO" sz="1800" dirty="0" smtClean="0"/>
              <a:t>{0, 1, </a:t>
            </a:r>
            <a:r>
              <a:rPr lang="nb-NO" sz="1800" dirty="0" smtClean="0">
                <a:solidFill>
                  <a:srgbClr val="FF0000"/>
                </a:solidFill>
              </a:rPr>
              <a:t>2</a:t>
            </a:r>
            <a:r>
              <a:rPr lang="nb-NO" sz="1800" dirty="0" smtClean="0"/>
              <a:t>, 3</a:t>
            </a:r>
            <a:r>
              <a:rPr lang="nb-NO" sz="1800" dirty="0"/>
              <a:t>}</a:t>
            </a:r>
            <a:endParaRPr lang="nb-NO" sz="1800" dirty="0" smtClean="0"/>
          </a:p>
          <a:p>
            <a:r>
              <a:rPr lang="nb-NO" sz="1800" dirty="0" smtClean="0"/>
              <a:t>{1, </a:t>
            </a:r>
            <a:r>
              <a:rPr lang="nb-NO" sz="1800" dirty="0" smtClean="0">
                <a:solidFill>
                  <a:srgbClr val="FF0000"/>
                </a:solidFill>
              </a:rPr>
              <a:t>2</a:t>
            </a:r>
            <a:r>
              <a:rPr lang="nb-NO" sz="1800" dirty="0" smtClean="0"/>
              <a:t>, 3, 4</a:t>
            </a:r>
            <a:r>
              <a:rPr lang="nb-NO" sz="1800" dirty="0"/>
              <a:t>}</a:t>
            </a:r>
            <a:endParaRPr lang="nb-NO" sz="1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935188" y="4189683"/>
            <a:ext cx="1979227" cy="1760337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pPr algn="ctr"/>
            <a:r>
              <a:rPr lang="nb-NO" sz="1800" u="sng" dirty="0" smtClean="0"/>
              <a:t>Service </a:t>
            </a:r>
            <a:r>
              <a:rPr lang="nb-NO" sz="1800" u="sng" dirty="0" err="1" smtClean="0"/>
              <a:t>Popularity</a:t>
            </a:r>
            <a:endParaRPr lang="nb-NO" sz="1800" u="sng" dirty="0" smtClean="0"/>
          </a:p>
          <a:p>
            <a:pPr algn="ctr"/>
            <a:r>
              <a:rPr lang="nb-NO" sz="1800" dirty="0" smtClean="0"/>
              <a:t>S0 : 2</a:t>
            </a:r>
          </a:p>
          <a:p>
            <a:pPr algn="ctr"/>
            <a:r>
              <a:rPr lang="nb-NO" sz="1800" dirty="0" smtClean="0"/>
              <a:t>S1 : 1</a:t>
            </a:r>
          </a:p>
          <a:p>
            <a:pPr algn="ctr"/>
            <a:r>
              <a:rPr lang="nb-NO" sz="1800" dirty="0" smtClean="0"/>
              <a:t>S2 : 2</a:t>
            </a:r>
          </a:p>
          <a:p>
            <a:pPr algn="ctr"/>
            <a:r>
              <a:rPr lang="nb-NO" sz="1800" dirty="0" smtClean="0"/>
              <a:t>S3 : 0</a:t>
            </a:r>
          </a:p>
          <a:p>
            <a:pPr algn="ctr"/>
            <a:r>
              <a:rPr lang="nb-NO" sz="1800" dirty="0" smtClean="0"/>
              <a:t>S4 : 1</a:t>
            </a:r>
            <a:endParaRPr lang="nb-NO" sz="18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2701529" y="3140746"/>
            <a:ext cx="2411348" cy="588973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617590" y="3179650"/>
            <a:ext cx="2192993" cy="588973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4737880" y="1537026"/>
            <a:ext cx="2662922" cy="914404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393" tIns="48696" rIns="97393" bIns="48696" numCol="1" rtlCol="0" anchor="t" anchorCtr="0" compatLnSpc="1">
            <a:prstTxWarp prst="textNoShape">
              <a:avLst/>
            </a:prstTxWarp>
          </a:bodyPr>
          <a:lstStyle/>
          <a:p>
            <a:pPr algn="ctr" defTabSz="973927"/>
            <a:endParaRPr lang="nb-NO" sz="4500"/>
          </a:p>
        </p:txBody>
      </p:sp>
      <p:sp>
        <p:nvSpPr>
          <p:cNvPr id="25" name="TextBox 24"/>
          <p:cNvSpPr txBox="1"/>
          <p:nvPr/>
        </p:nvSpPr>
        <p:spPr>
          <a:xfrm>
            <a:off x="2341984" y="4719236"/>
            <a:ext cx="1953990" cy="37534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sz="1800" dirty="0" smtClean="0"/>
              <a:t>Valid adaptations: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207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Adaptation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71" y="1656967"/>
            <a:ext cx="8950148" cy="240741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Adaptation = Changing set of links to providers</a:t>
            </a:r>
          </a:p>
          <a:p>
            <a:r>
              <a:rPr lang="en-GB" sz="2800" dirty="0"/>
              <a:t>Keep </a:t>
            </a:r>
            <a:r>
              <a:rPr lang="en-GB" sz="2800" dirty="0" smtClean="0"/>
              <a:t>at least one </a:t>
            </a:r>
            <a:r>
              <a:rPr lang="en-GB" sz="2800" dirty="0"/>
              <a:t>source for each required </a:t>
            </a:r>
            <a:r>
              <a:rPr lang="en-GB" sz="2800" dirty="0" smtClean="0"/>
              <a:t>service</a:t>
            </a:r>
          </a:p>
          <a:p>
            <a:r>
              <a:rPr lang="en-GB" sz="2800" dirty="0" smtClean="0"/>
              <a:t>Relies </a:t>
            </a:r>
            <a:r>
              <a:rPr lang="en-GB" sz="2800" dirty="0"/>
              <a:t>on a neighbourhood of providers only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2" descr="C:\home\work-franck\projects\DIVERSIFY\Bipartite-FF\20150408103833\Grap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2" y="4357836"/>
            <a:ext cx="6918810" cy="15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99975" y="4218979"/>
            <a:ext cx="7134834" cy="7920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4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Random Adaptation Strategy       [Consumer]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Consumer </a:t>
            </a:r>
            <a:r>
              <a:rPr lang="en-US" dirty="0"/>
              <a:t>C</a:t>
            </a:r>
            <a:r>
              <a:rPr lang="en-US" dirty="0" smtClean="0"/>
              <a:t> chooses to link to</a:t>
            </a:r>
          </a:p>
          <a:p>
            <a:pPr marL="0" indent="0">
              <a:buNone/>
            </a:pPr>
            <a:endParaRPr lang="en-US" dirty="0" smtClean="0"/>
          </a:p>
          <a:p>
            <a:pPr lvl="1" algn="ctr"/>
            <a:r>
              <a:rPr lang="en-US" dirty="0" smtClean="0">
                <a:solidFill>
                  <a:srgbClr val="660066"/>
                </a:solidFill>
              </a:rPr>
              <a:t>A new randomly chosen provider P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8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Equitable Adaptation Strategy   [</a:t>
            </a:r>
            <a:r>
              <a:rPr lang="en-US" sz="3800" dirty="0"/>
              <a:t>Consumer]</a:t>
            </a:r>
            <a:endParaRPr lang="nb-NO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8EF7-6300-419D-A838-81468C3DAFCE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2" descr="C:\home\work-franck\projects\DIVERSIFY\Bipartite-FF\20150408103833\Grap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59" y="4316130"/>
            <a:ext cx="7525407" cy="16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81" y="1798744"/>
            <a:ext cx="1586754" cy="37534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nb-NO" sz="1800" b="1" u="sng" dirty="0" smtClean="0"/>
              <a:t>A1 {0, 1, 2, 3}</a:t>
            </a:r>
            <a:endParaRPr lang="nb-NO" sz="18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858171" y="2133359"/>
            <a:ext cx="1428398" cy="929340"/>
          </a:xfrm>
          <a:prstGeom prst="rect">
            <a:avLst/>
          </a:prstGeom>
        </p:spPr>
        <p:txBody>
          <a:bodyPr wrap="none" lIns="97393" tIns="48696" rIns="97393" bIns="48696">
            <a:spAutoFit/>
          </a:bodyPr>
          <a:lstStyle/>
          <a:p>
            <a:r>
              <a:rPr lang="nb-NO" sz="1800" b="1" dirty="0">
                <a:solidFill>
                  <a:srgbClr val="FF0000"/>
                </a:solidFill>
              </a:rPr>
              <a:t>{P0, P2</a:t>
            </a:r>
            <a:r>
              <a:rPr lang="nb-NO" sz="1800" b="1" dirty="0" smtClean="0">
                <a:solidFill>
                  <a:srgbClr val="FF0000"/>
                </a:solidFill>
              </a:rPr>
              <a:t>}</a:t>
            </a:r>
            <a:endParaRPr lang="nb-NO" sz="1800" dirty="0">
              <a:solidFill>
                <a:srgbClr val="FF0000"/>
              </a:solidFill>
            </a:endParaRPr>
          </a:p>
          <a:p>
            <a:r>
              <a:rPr lang="nb-NO" sz="1800" dirty="0"/>
              <a:t>{</a:t>
            </a:r>
            <a:r>
              <a:rPr lang="nb-NO" sz="1800" dirty="0" smtClean="0"/>
              <a:t>P0, P2, P3}</a:t>
            </a:r>
          </a:p>
          <a:p>
            <a:r>
              <a:rPr lang="nb-NO" sz="1800" dirty="0" smtClean="0"/>
              <a:t>{P0, P3}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346277" y="4214849"/>
            <a:ext cx="1455374" cy="8221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393" tIns="48696" rIns="97393" bIns="48696" numCol="1" rtlCol="0" anchor="t" anchorCtr="0" compatLnSpc="1">
            <a:prstTxWarp prst="textNoShape">
              <a:avLst/>
            </a:prstTxWarp>
          </a:bodyPr>
          <a:lstStyle/>
          <a:p>
            <a:pPr algn="ctr" defTabSz="973927"/>
            <a:endParaRPr lang="nb-NO" sz="4500"/>
          </a:p>
        </p:txBody>
      </p:sp>
      <p:sp>
        <p:nvSpPr>
          <p:cNvPr id="12" name="Oval 11"/>
          <p:cNvSpPr/>
          <p:nvPr/>
        </p:nvSpPr>
        <p:spPr bwMode="auto">
          <a:xfrm>
            <a:off x="2353633" y="5133867"/>
            <a:ext cx="5374429" cy="971261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393" tIns="48696" rIns="97393" bIns="48696" numCol="1" rtlCol="0" anchor="t" anchorCtr="0" compatLnSpc="1">
            <a:prstTxWarp prst="textNoShape">
              <a:avLst/>
            </a:prstTxWarp>
          </a:bodyPr>
          <a:lstStyle/>
          <a:p>
            <a:pPr algn="ctr" defTabSz="973927"/>
            <a:endParaRPr lang="nb-NO" sz="4500"/>
          </a:p>
        </p:txBody>
      </p:sp>
      <p:sp>
        <p:nvSpPr>
          <p:cNvPr id="15" name="Rectangle 14"/>
          <p:cNvSpPr/>
          <p:nvPr/>
        </p:nvSpPr>
        <p:spPr>
          <a:xfrm>
            <a:off x="4737881" y="2133359"/>
            <a:ext cx="1644745" cy="1206339"/>
          </a:xfrm>
          <a:prstGeom prst="rect">
            <a:avLst/>
          </a:prstGeom>
        </p:spPr>
        <p:txBody>
          <a:bodyPr wrap="square" lIns="97393" tIns="48696" rIns="97393" bIns="48696">
            <a:spAutoFit/>
          </a:bodyPr>
          <a:lstStyle/>
          <a:p>
            <a:r>
              <a:rPr lang="nb-NO" sz="1800" b="1" dirty="0">
                <a:solidFill>
                  <a:srgbClr val="FF0000"/>
                </a:solidFill>
              </a:rPr>
              <a:t>[2, 2, 1, 1</a:t>
            </a:r>
            <a:r>
              <a:rPr lang="nb-NO" sz="1800" b="1" dirty="0" smtClean="0">
                <a:solidFill>
                  <a:srgbClr val="FF0000"/>
                </a:solidFill>
              </a:rPr>
              <a:t>]</a:t>
            </a:r>
            <a:endParaRPr lang="nb-NO" sz="1800" dirty="0" smtClean="0">
              <a:solidFill>
                <a:srgbClr val="FF0000"/>
              </a:solidFill>
            </a:endParaRPr>
          </a:p>
          <a:p>
            <a:r>
              <a:rPr lang="nb-NO" sz="1800" dirty="0" smtClean="0"/>
              <a:t>[2, 3, 2, 2]</a:t>
            </a:r>
          </a:p>
          <a:p>
            <a:r>
              <a:rPr lang="nb-NO" sz="1800" dirty="0" smtClean="0"/>
              <a:t>[1, 2, 2, 2]</a:t>
            </a:r>
          </a:p>
          <a:p>
            <a:endParaRPr lang="nb-NO" sz="1800" dirty="0"/>
          </a:p>
        </p:txBody>
      </p:sp>
      <p:sp>
        <p:nvSpPr>
          <p:cNvPr id="17" name="Rectangle 16"/>
          <p:cNvSpPr/>
          <p:nvPr/>
        </p:nvSpPr>
        <p:spPr>
          <a:xfrm>
            <a:off x="6647324" y="2180848"/>
            <a:ext cx="988442" cy="1206339"/>
          </a:xfrm>
          <a:prstGeom prst="rect">
            <a:avLst/>
          </a:prstGeom>
        </p:spPr>
        <p:txBody>
          <a:bodyPr wrap="square" lIns="97393" tIns="48696" rIns="97393" bIns="48696">
            <a:spAutoFit/>
          </a:bodyPr>
          <a:lstStyle/>
          <a:p>
            <a:r>
              <a:rPr lang="nb-NO" sz="1800" dirty="0" smtClean="0">
                <a:solidFill>
                  <a:srgbClr val="FF0000"/>
                </a:solidFill>
              </a:rPr>
              <a:t>0.95</a:t>
            </a:r>
            <a:endParaRPr lang="nb-NO" sz="1800" dirty="0"/>
          </a:p>
          <a:p>
            <a:r>
              <a:rPr lang="nb-NO" sz="1800" dirty="0" smtClean="0"/>
              <a:t>0.98</a:t>
            </a:r>
            <a:endParaRPr lang="nb-NO" sz="1800" dirty="0"/>
          </a:p>
          <a:p>
            <a:r>
              <a:rPr lang="nb-NO" sz="1800" dirty="0" smtClean="0"/>
              <a:t>0.97</a:t>
            </a:r>
            <a:endParaRPr lang="nb-NO" sz="1800" dirty="0"/>
          </a:p>
          <a:p>
            <a:endParaRPr lang="nb-NO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72280" y="1798520"/>
            <a:ext cx="1261082" cy="37534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nb-NO" sz="1800" u="sng" dirty="0" smtClean="0"/>
              <a:t>Equitability</a:t>
            </a:r>
            <a:endParaRPr lang="nb-NO" sz="18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37817" y="2412116"/>
            <a:ext cx="1953990" cy="37534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sz="1800" dirty="0" smtClean="0"/>
              <a:t>Valid adaptations: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86255" y="5443741"/>
            <a:ext cx="1584088" cy="33855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Neighbourhood</a:t>
            </a:r>
            <a:endParaRPr lang="en-GB" sz="1600" dirty="0"/>
          </a:p>
        </p:txBody>
      </p:sp>
      <p:cxnSp>
        <p:nvCxnSpPr>
          <p:cNvPr id="7" name="Straight Arrow Connector 6"/>
          <p:cNvCxnSpPr>
            <a:stCxn id="16" idx="3"/>
            <a:endCxn id="12" idx="2"/>
          </p:cNvCxnSpPr>
          <p:nvPr/>
        </p:nvCxnSpPr>
        <p:spPr bwMode="auto">
          <a:xfrm>
            <a:off x="1870343" y="5613018"/>
            <a:ext cx="483290" cy="648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719127" y="1469835"/>
            <a:ext cx="1261082" cy="37534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nb-NO" sz="1800" b="1" dirty="0" err="1" smtClean="0"/>
              <a:t>Frequency</a:t>
            </a:r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val="2699467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in </a:t>
            </a:r>
            <a:r>
              <a:rPr lang="en-US" dirty="0" err="1" smtClean="0"/>
              <a:t>EvoServ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Evolution </a:t>
            </a:r>
            <a:r>
              <a:rPr lang="nb-NO" dirty="0" err="1"/>
              <a:t>rules</a:t>
            </a:r>
            <a:r>
              <a:rPr lang="nb-NO" dirty="0"/>
              <a:t>:</a:t>
            </a:r>
          </a:p>
          <a:p>
            <a:pPr lvl="1"/>
            <a:r>
              <a:rPr lang="nb-NO" dirty="0" err="1" smtClean="0"/>
              <a:t>Birth</a:t>
            </a:r>
            <a:r>
              <a:rPr lang="nb-NO" dirty="0" smtClean="0"/>
              <a:t>, </a:t>
            </a:r>
            <a:r>
              <a:rPr lang="nb-NO" dirty="0"/>
              <a:t>Death, </a:t>
            </a:r>
            <a:r>
              <a:rPr lang="nb-NO" dirty="0" err="1"/>
              <a:t>Crossover</a:t>
            </a:r>
            <a:r>
              <a:rPr lang="nb-NO" dirty="0"/>
              <a:t> and </a:t>
            </a:r>
            <a:r>
              <a:rPr lang="nb-NO" dirty="0" err="1" smtClean="0"/>
              <a:t>Mutation</a:t>
            </a:r>
            <a:endParaRPr lang="nb-NO" dirty="0" smtClean="0"/>
          </a:p>
          <a:p>
            <a:pPr lvl="1"/>
            <a:endParaRPr lang="nb-NO" dirty="0"/>
          </a:p>
          <a:p>
            <a:pPr marL="332792" lvl="1" indent="0">
              <a:buNone/>
            </a:pPr>
            <a:endParaRPr lang="nb-NO" dirty="0"/>
          </a:p>
          <a:p>
            <a:r>
              <a:rPr lang="nb-NO" dirty="0" err="1" smtClean="0"/>
              <a:t>Satisfaction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 smtClean="0"/>
              <a:t>consumer</a:t>
            </a:r>
            <a:r>
              <a:rPr lang="nb-NO" dirty="0" smtClean="0"/>
              <a:t> </a:t>
            </a:r>
            <a:r>
              <a:rPr lang="nb-NO" dirty="0" err="1" smtClean="0"/>
              <a:t>dependencies</a:t>
            </a:r>
            <a:r>
              <a:rPr lang="nb-NO" dirty="0" smtClean="0"/>
              <a:t> not </a:t>
            </a:r>
            <a:r>
              <a:rPr lang="nb-NO" dirty="0" err="1" smtClean="0"/>
              <a:t>considered</a:t>
            </a:r>
            <a:endParaRPr lang="nb-NO" dirty="0"/>
          </a:p>
          <a:p>
            <a:pPr marL="332792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9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Strategies  	        [Providers]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providers can be generated by </a:t>
            </a:r>
          </a:p>
          <a:p>
            <a:pPr lvl="1"/>
            <a:r>
              <a:rPr lang="en-US" dirty="0" smtClean="0"/>
              <a:t>Extinction         </a:t>
            </a:r>
            <a:r>
              <a:rPr lang="en-US" dirty="0" smtClean="0">
                <a:solidFill>
                  <a:srgbClr val="1DBF2B"/>
                </a:solidFill>
              </a:rPr>
              <a:t>(Probability: 30%)</a:t>
            </a:r>
          </a:p>
          <a:p>
            <a:pPr lvl="1"/>
            <a:r>
              <a:rPr lang="en-US" dirty="0" smtClean="0"/>
              <a:t>Cloning            </a:t>
            </a:r>
            <a:r>
              <a:rPr lang="en-US" dirty="0">
                <a:solidFill>
                  <a:srgbClr val="1DBF2B"/>
                </a:solidFill>
              </a:rPr>
              <a:t>(Probability: 30%</a:t>
            </a:r>
            <a:r>
              <a:rPr lang="en-US" dirty="0" smtClean="0">
                <a:solidFill>
                  <a:srgbClr val="1DBF2B"/>
                </a:solidFill>
              </a:rPr>
              <a:t>)</a:t>
            </a:r>
          </a:p>
          <a:p>
            <a:pPr lvl="1"/>
            <a:r>
              <a:rPr lang="en-US" dirty="0"/>
              <a:t>Reproduction   </a:t>
            </a:r>
            <a:r>
              <a:rPr lang="en-US" dirty="0">
                <a:solidFill>
                  <a:srgbClr val="1DBF2B"/>
                </a:solidFill>
              </a:rPr>
              <a:t>(Probability: 30%</a:t>
            </a:r>
            <a:r>
              <a:rPr lang="en-US" dirty="0" smtClean="0">
                <a:solidFill>
                  <a:srgbClr val="1DBF2B"/>
                </a:solidFill>
              </a:rPr>
              <a:t>)</a:t>
            </a:r>
          </a:p>
          <a:p>
            <a:r>
              <a:rPr lang="en-US" dirty="0" smtClean="0"/>
              <a:t>New providers can be generated by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loning </a:t>
            </a:r>
            <a:r>
              <a:rPr lang="en-US" dirty="0"/>
              <a:t>an existing provider and mutating its </a:t>
            </a:r>
            <a:r>
              <a:rPr lang="en-US" dirty="0" smtClean="0"/>
              <a:t>services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1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Strategies              [Providers]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New providers can be generated by cloning an existing provider and mutating its services</a:t>
            </a:r>
            <a:r>
              <a:rPr lang="en-US" dirty="0" smtClean="0">
                <a:solidFill>
                  <a:srgbClr val="660066"/>
                </a:solidFill>
              </a:rPr>
              <a:t>*</a:t>
            </a:r>
            <a:r>
              <a:rPr lang="en-US" dirty="0" smtClean="0"/>
              <a:t> stochastically</a:t>
            </a:r>
          </a:p>
          <a:p>
            <a:r>
              <a:rPr lang="en-US" dirty="0" smtClean="0"/>
              <a:t>Random Evolution Strategy: </a:t>
            </a:r>
          </a:p>
          <a:p>
            <a:pPr lvl="1"/>
            <a:r>
              <a:rPr lang="en-US" dirty="0" smtClean="0"/>
              <a:t>Service Mutation Probability : 20%</a:t>
            </a:r>
          </a:p>
          <a:p>
            <a:r>
              <a:rPr lang="en-US" dirty="0" smtClean="0"/>
              <a:t>Ecological Evolution Strategy:</a:t>
            </a:r>
          </a:p>
          <a:p>
            <a:pPr lvl="1"/>
            <a:r>
              <a:rPr lang="en-US" dirty="0"/>
              <a:t>Service Mutation Probability : </a:t>
            </a:r>
            <a:r>
              <a:rPr lang="en-US" dirty="0" smtClean="0"/>
              <a:t>Inversely proportional to popularity of service among linked consumers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1" indent="0">
              <a:spcBef>
                <a:spcPts val="1348"/>
              </a:spcBef>
              <a:buNone/>
            </a:pPr>
            <a:r>
              <a:rPr lang="en-US" dirty="0" smtClean="0">
                <a:solidFill>
                  <a:srgbClr val="660066"/>
                </a:solidFill>
              </a:rPr>
              <a:t>*Service </a:t>
            </a:r>
            <a:r>
              <a:rPr lang="en-US" dirty="0">
                <a:solidFill>
                  <a:srgbClr val="660066"/>
                </a:solidFill>
              </a:rPr>
              <a:t>Mutation </a:t>
            </a:r>
            <a:r>
              <a:rPr lang="en-US" dirty="0" smtClean="0">
                <a:solidFill>
                  <a:srgbClr val="660066"/>
                </a:solidFill>
              </a:rPr>
              <a:t>: </a:t>
            </a:r>
            <a:r>
              <a:rPr lang="en-US" dirty="0">
                <a:solidFill>
                  <a:srgbClr val="660066"/>
                </a:solidFill>
              </a:rPr>
              <a:t>Add or remove a service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46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Strategies  	      [Consumer]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Consumers can undergo</a:t>
            </a:r>
          </a:p>
          <a:p>
            <a:pPr lvl="1"/>
            <a:r>
              <a:rPr lang="en-US" dirty="0" smtClean="0"/>
              <a:t>Extinction         </a:t>
            </a:r>
            <a:r>
              <a:rPr lang="en-US" dirty="0">
                <a:solidFill>
                  <a:srgbClr val="1DBF2B"/>
                </a:solidFill>
              </a:rPr>
              <a:t>(Probability: </a:t>
            </a:r>
            <a:r>
              <a:rPr lang="en-US" dirty="0" smtClean="0">
                <a:solidFill>
                  <a:srgbClr val="1DBF2B"/>
                </a:solidFill>
              </a:rPr>
              <a:t>30%)</a:t>
            </a:r>
            <a:endParaRPr lang="en-US" dirty="0">
              <a:solidFill>
                <a:srgbClr val="1DBF2B"/>
              </a:solidFill>
            </a:endParaRPr>
          </a:p>
          <a:p>
            <a:pPr lvl="1"/>
            <a:r>
              <a:rPr lang="en-US" dirty="0" smtClean="0"/>
              <a:t>Cloning            </a:t>
            </a:r>
            <a:r>
              <a:rPr lang="en-US" dirty="0">
                <a:solidFill>
                  <a:srgbClr val="1DBF2B"/>
                </a:solidFill>
              </a:rPr>
              <a:t>(Probability: </a:t>
            </a:r>
            <a:r>
              <a:rPr lang="en-US" dirty="0" smtClean="0">
                <a:solidFill>
                  <a:srgbClr val="1DBF2B"/>
                </a:solidFill>
              </a:rPr>
              <a:t>30%)</a:t>
            </a:r>
          </a:p>
          <a:p>
            <a:pPr lvl="1"/>
            <a:r>
              <a:rPr lang="en-US" dirty="0"/>
              <a:t>Reproduction   </a:t>
            </a:r>
            <a:r>
              <a:rPr lang="en-US" dirty="0">
                <a:solidFill>
                  <a:srgbClr val="1DBF2B"/>
                </a:solidFill>
              </a:rPr>
              <a:t>(Probability: 30%</a:t>
            </a:r>
            <a:r>
              <a:rPr lang="en-US" dirty="0" smtClean="0">
                <a:solidFill>
                  <a:srgbClr val="1DBF2B"/>
                </a:solidFill>
              </a:rPr>
              <a:t>)</a:t>
            </a:r>
            <a:endParaRPr lang="en-US" dirty="0">
              <a:solidFill>
                <a:srgbClr val="1DBF2B"/>
              </a:solidFill>
            </a:endParaRPr>
          </a:p>
          <a:p>
            <a:r>
              <a:rPr lang="en-US" dirty="0" smtClean="0"/>
              <a:t>New consumers can also be generated by</a:t>
            </a:r>
          </a:p>
          <a:p>
            <a:pPr lvl="1"/>
            <a:r>
              <a:rPr lang="en-US" dirty="0" smtClean="0"/>
              <a:t>Crossover (combining subsets of services from the two parents)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41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48" y="1546517"/>
            <a:ext cx="7776864" cy="470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2793717"/>
            <a:ext cx="2595127" cy="2562682"/>
          </a:xfrm>
          <a:prstGeom prst="rect">
            <a:avLst/>
          </a:prstGeom>
        </p:spPr>
        <p:txBody>
          <a:bodyPr vert="horz" lIns="68460" tIns="34229" rIns="68460" bIns="34229">
            <a:normAutofit fontScale="55000" lnSpcReduction="20000"/>
          </a:bodyPr>
          <a:lstStyle>
            <a:lvl1pPr marL="199674" indent="-199674" algn="l" rtl="0" eaLnBrk="1" fontAlgn="base" hangingPunct="1">
              <a:spcBef>
                <a:spcPts val="1348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3300">
                <a:solidFill>
                  <a:srgbClr val="606060"/>
                </a:solidFill>
                <a:latin typeface="+mj-lt"/>
                <a:ea typeface="+mn-ea"/>
                <a:cs typeface="+mn-cs"/>
                <a:sym typeface="Helvetica Neue" charset="0"/>
              </a:defRPr>
            </a:lvl1pPr>
            <a:lvl2pPr marL="532466" indent="-199674" algn="l" rtl="0" eaLnBrk="1" fontAlgn="base" hangingPunct="1">
              <a:spcBef>
                <a:spcPts val="1798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700">
                <a:solidFill>
                  <a:srgbClr val="19AFFF"/>
                </a:solidFill>
                <a:latin typeface="+mj-lt"/>
                <a:ea typeface="+mn-ea"/>
                <a:cs typeface="+mn-cs"/>
                <a:sym typeface="Helvetica Neue" charset="0"/>
              </a:defRPr>
            </a:lvl2pPr>
            <a:lvl3pPr marL="865258" indent="-199674" algn="l" rtl="0" eaLnBrk="1" fontAlgn="base" hangingPunct="1">
              <a:spcBef>
                <a:spcPts val="899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400">
                <a:solidFill>
                  <a:srgbClr val="FFB21E"/>
                </a:solidFill>
                <a:latin typeface="+mj-lt"/>
                <a:ea typeface="+mn-ea"/>
                <a:cs typeface="+mn-cs"/>
                <a:sym typeface="Helvetica Neue" charset="0"/>
              </a:defRPr>
            </a:lvl3pPr>
            <a:lvl4pPr marL="1198047" indent="-199674" algn="l" rtl="0" eaLnBrk="1" fontAlgn="base" hangingPunct="1">
              <a:spcBef>
                <a:spcPts val="3595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19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530838" indent="-199674" algn="l" rtl="0" eaLnBrk="1" fontAlgn="base" hangingPunct="1">
              <a:spcBef>
                <a:spcPts val="3595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19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1873138" indent="-199674" algn="l" rtl="0" eaLnBrk="1" fontAlgn="base" hangingPunct="1">
              <a:spcBef>
                <a:spcPts val="3595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19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215437" indent="-199674" algn="l" rtl="0" eaLnBrk="1" fontAlgn="base" hangingPunct="1">
              <a:spcBef>
                <a:spcPts val="3595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19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2557738" indent="-199674" algn="l" rtl="0" eaLnBrk="1" fontAlgn="base" hangingPunct="1">
              <a:spcBef>
                <a:spcPts val="3595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19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2900035" indent="-199674" algn="l" rtl="0" eaLnBrk="1" fontAlgn="base" hangingPunct="1">
              <a:spcBef>
                <a:spcPts val="3595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19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pPr marL="0" indent="0">
              <a:buFont typeface="Helvetica Neue" charset="0"/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</a:t>
            </a:r>
            <a:r>
              <a:rPr lang="en-US" sz="2900" u="sng" dirty="0" smtClean="0"/>
              <a:t>Strategies</a:t>
            </a:r>
          </a:p>
          <a:p>
            <a:pPr marL="0" indent="0">
              <a:buFont typeface="Helvetica Neue" charset="0"/>
              <a:buNone/>
            </a:pPr>
            <a:r>
              <a:rPr lang="en-US" sz="2900" u="sng" dirty="0" smtClean="0"/>
              <a:t>Consumer</a:t>
            </a:r>
            <a:r>
              <a:rPr lang="en-US" sz="2900" u="sng" dirty="0" smtClean="0">
                <a:solidFill>
                  <a:srgbClr val="FFFFFF"/>
                </a:solidFill>
              </a:rPr>
              <a:t> </a:t>
            </a:r>
            <a:r>
              <a:rPr lang="en-US" sz="2900" u="sng" dirty="0" smtClean="0"/>
              <a:t>Provider</a:t>
            </a:r>
            <a:r>
              <a:rPr lang="en-US" sz="2900" dirty="0" smtClean="0"/>
              <a:t>   </a:t>
            </a:r>
            <a:r>
              <a:rPr lang="en-US" sz="2900" u="sng" dirty="0" err="1" smtClean="0"/>
              <a:t>Avg</a:t>
            </a:r>
            <a:endParaRPr lang="en-US" sz="2900" u="sng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rgbClr val="0000FF"/>
                </a:solidFill>
              </a:rPr>
              <a:t>Random    Random  33.4%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EEF328"/>
                </a:solidFill>
              </a:rPr>
              <a:t>Random    Popular   35.9%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22D733"/>
                </a:solidFill>
              </a:rPr>
              <a:t>Equitable   Random  37.7%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FF0000"/>
                </a:solidFill>
              </a:rPr>
              <a:t>Equitable   Popular   46.2%</a:t>
            </a:r>
          </a:p>
          <a:p>
            <a:pPr marL="0" indent="0">
              <a:buFont typeface="Helvetica Neue" charset="0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60427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Loosely Couple Software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Providers</a:t>
            </a:r>
            <a:r>
              <a:rPr lang="en-US" dirty="0"/>
              <a:t> provide services</a:t>
            </a:r>
          </a:p>
          <a:p>
            <a:r>
              <a:rPr lang="en-US" dirty="0">
                <a:solidFill>
                  <a:srgbClr val="660066"/>
                </a:solidFill>
              </a:rPr>
              <a:t>Consumers</a:t>
            </a:r>
            <a:r>
              <a:rPr lang="en-US" dirty="0"/>
              <a:t> rely on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63738" y="5311291"/>
            <a:ext cx="1896097" cy="914400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P1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(cap=3)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i="1" dirty="0" smtClean="0"/>
              <a:t>1,2,3,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1615" y="3211804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1,2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17688" y="5313769"/>
            <a:ext cx="1896097" cy="914400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P2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(cap=3)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i="1" dirty="0" smtClean="0"/>
              <a:t>1,2,3,4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28460" y="3214282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1,3,4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06268" y="3214280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1,2,4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66049" y="3241301"/>
            <a:ext cx="1108420" cy="1029048"/>
          </a:xfrm>
          <a:prstGeom prst="ellips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C4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2,3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cxnSp>
        <p:nvCxnSpPr>
          <p:cNvPr id="14" name="Straight Connector 13"/>
          <p:cNvCxnSpPr>
            <a:stCxn id="7" idx="4"/>
          </p:cNvCxnSpPr>
          <p:nvPr/>
        </p:nvCxnSpPr>
        <p:spPr bwMode="auto">
          <a:xfrm>
            <a:off x="995825" y="4240852"/>
            <a:ext cx="233664" cy="1068425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10" idx="3"/>
            <a:endCxn id="6" idx="0"/>
          </p:cNvCxnSpPr>
          <p:nvPr/>
        </p:nvCxnSpPr>
        <p:spPr bwMode="auto">
          <a:xfrm flipH="1">
            <a:off x="1511787" y="4092629"/>
            <a:ext cx="378997" cy="1218662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4"/>
          </p:cNvCxnSpPr>
          <p:nvPr/>
        </p:nvCxnSpPr>
        <p:spPr bwMode="auto">
          <a:xfrm flipH="1">
            <a:off x="2269826" y="4270349"/>
            <a:ext cx="2550433" cy="1025418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0" idx="4"/>
            <a:endCxn id="8" idx="0"/>
          </p:cNvCxnSpPr>
          <p:nvPr/>
        </p:nvCxnSpPr>
        <p:spPr bwMode="auto">
          <a:xfrm>
            <a:off x="2282670" y="4243330"/>
            <a:ext cx="1583067" cy="1070439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1" idx="4"/>
          </p:cNvCxnSpPr>
          <p:nvPr/>
        </p:nvCxnSpPr>
        <p:spPr bwMode="auto">
          <a:xfrm>
            <a:off x="3560478" y="4243328"/>
            <a:ext cx="641402" cy="1079458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7" idx="5"/>
          </p:cNvCxnSpPr>
          <p:nvPr/>
        </p:nvCxnSpPr>
        <p:spPr bwMode="auto">
          <a:xfrm>
            <a:off x="1387711" y="4090151"/>
            <a:ext cx="2165647" cy="1205616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262207" y="4928440"/>
            <a:ext cx="5074585" cy="14495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41017" y="3008885"/>
            <a:ext cx="5271417" cy="14495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33" name="Picture 2" descr="https://lancenl.files.wordpress.com/2013/11/smart-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74" y="3177455"/>
            <a:ext cx="4120816" cy="34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 bwMode="auto">
          <a:xfrm>
            <a:off x="8506565" y="2172598"/>
            <a:ext cx="1086152" cy="394228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eHealth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807779" y="1581969"/>
            <a:ext cx="1086152" cy="394228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Pollution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871749" y="2199618"/>
            <a:ext cx="1086152" cy="394228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smtClean="0"/>
              <a:t>Waste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36695" y="1659233"/>
            <a:ext cx="1270021" cy="394228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dirty="0" err="1" smtClean="0"/>
              <a:t>SmartGH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cxnSp>
        <p:nvCxnSpPr>
          <p:cNvPr id="45" name="Straight Connector 44"/>
          <p:cNvCxnSpPr>
            <a:stCxn id="40" idx="2"/>
          </p:cNvCxnSpPr>
          <p:nvPr/>
        </p:nvCxnSpPr>
        <p:spPr bwMode="auto">
          <a:xfrm>
            <a:off x="9049641" y="2566826"/>
            <a:ext cx="124239" cy="1837306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40" idx="2"/>
          </p:cNvCxnSpPr>
          <p:nvPr/>
        </p:nvCxnSpPr>
        <p:spPr bwMode="auto">
          <a:xfrm flipH="1">
            <a:off x="8052478" y="2566826"/>
            <a:ext cx="997163" cy="1675191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41" idx="2"/>
          </p:cNvCxnSpPr>
          <p:nvPr/>
        </p:nvCxnSpPr>
        <p:spPr bwMode="auto">
          <a:xfrm>
            <a:off x="8350855" y="1976197"/>
            <a:ext cx="296100" cy="1901061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41" idx="2"/>
          </p:cNvCxnSpPr>
          <p:nvPr/>
        </p:nvCxnSpPr>
        <p:spPr bwMode="auto">
          <a:xfrm flipH="1">
            <a:off x="7376934" y="1976197"/>
            <a:ext cx="973921" cy="2238801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42" idx="2"/>
          </p:cNvCxnSpPr>
          <p:nvPr/>
        </p:nvCxnSpPr>
        <p:spPr bwMode="auto">
          <a:xfrm flipH="1">
            <a:off x="6971608" y="2593846"/>
            <a:ext cx="443217" cy="3161248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42" idx="2"/>
          </p:cNvCxnSpPr>
          <p:nvPr/>
        </p:nvCxnSpPr>
        <p:spPr bwMode="auto">
          <a:xfrm>
            <a:off x="7414825" y="2593846"/>
            <a:ext cx="961913" cy="1580623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43" idx="2"/>
          </p:cNvCxnSpPr>
          <p:nvPr/>
        </p:nvCxnSpPr>
        <p:spPr bwMode="auto">
          <a:xfrm flipH="1">
            <a:off x="6187977" y="2053461"/>
            <a:ext cx="283729" cy="3890767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43" idx="2"/>
          </p:cNvCxnSpPr>
          <p:nvPr/>
        </p:nvCxnSpPr>
        <p:spPr bwMode="auto">
          <a:xfrm>
            <a:off x="6471706" y="2053461"/>
            <a:ext cx="256706" cy="2607354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43" idx="2"/>
          </p:cNvCxnSpPr>
          <p:nvPr/>
        </p:nvCxnSpPr>
        <p:spPr bwMode="auto">
          <a:xfrm>
            <a:off x="6471706" y="2053461"/>
            <a:ext cx="635010" cy="1864326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7044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5" grpId="0" animBg="1"/>
      <p:bldP spid="5" grpId="1" animBg="1"/>
      <p:bldP spid="5" grpId="2" animBg="1"/>
      <p:bldP spid="19" grpId="0" animBg="1"/>
      <p:bldP spid="19" grpId="1" animBg="1"/>
      <p:bldP spid="19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/>
              <a:t>Localized</a:t>
            </a:r>
            <a:r>
              <a:rPr lang="nb-NO" dirty="0"/>
              <a:t> </a:t>
            </a:r>
            <a:r>
              <a:rPr lang="nb-NO" dirty="0" err="1"/>
              <a:t>adaptation</a:t>
            </a:r>
            <a:r>
              <a:rPr lang="nb-NO" dirty="0"/>
              <a:t> </a:t>
            </a:r>
            <a:r>
              <a:rPr lang="nb-NO" dirty="0" err="1" smtClean="0"/>
              <a:t>strategies</a:t>
            </a:r>
            <a:endParaRPr lang="nb-NO" dirty="0" smtClean="0"/>
          </a:p>
          <a:p>
            <a:pPr lvl="1"/>
            <a:r>
              <a:rPr lang="nb-NO" dirty="0"/>
              <a:t>Better </a:t>
            </a:r>
            <a:r>
              <a:rPr lang="nb-NO" dirty="0" err="1"/>
              <a:t>than</a:t>
            </a:r>
            <a:r>
              <a:rPr lang="nb-NO" dirty="0"/>
              <a:t> a random baseline</a:t>
            </a:r>
          </a:p>
          <a:p>
            <a:pPr lvl="1"/>
            <a:r>
              <a:rPr lang="nb-NO" dirty="0" err="1" smtClean="0"/>
              <a:t>Contributes</a:t>
            </a:r>
            <a:r>
              <a:rPr lang="nb-NO" dirty="0" smtClean="0"/>
              <a:t> </a:t>
            </a:r>
            <a:r>
              <a:rPr lang="nb-NO" dirty="0"/>
              <a:t>to global </a:t>
            </a:r>
            <a:r>
              <a:rPr lang="nb-NO" dirty="0" err="1" smtClean="0"/>
              <a:t>robustness</a:t>
            </a:r>
            <a:endParaRPr lang="nb-NO" dirty="0" smtClean="0"/>
          </a:p>
          <a:p>
            <a:pPr lvl="1"/>
            <a:r>
              <a:rPr lang="nb-NO" dirty="0"/>
              <a:t>Robust to parameters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graph</a:t>
            </a:r>
            <a:endParaRPr lang="nb-NO" dirty="0" smtClean="0"/>
          </a:p>
          <a:p>
            <a:pPr lvl="1"/>
            <a:r>
              <a:rPr lang="nb-NO" dirty="0"/>
              <a:t>Robust to </a:t>
            </a:r>
            <a:r>
              <a:rPr lang="nb-NO" dirty="0" err="1" smtClean="0"/>
              <a:t>evolution</a:t>
            </a:r>
            <a:endParaRPr lang="nb-NO" dirty="0" smtClean="0"/>
          </a:p>
          <a:p>
            <a:pPr lvl="1"/>
            <a:r>
              <a:rPr lang="nb-NO" dirty="0"/>
              <a:t>No </a:t>
            </a:r>
            <a:r>
              <a:rPr lang="nb-NO" dirty="0" err="1"/>
              <a:t>need</a:t>
            </a:r>
            <a:r>
              <a:rPr lang="nb-NO" dirty="0"/>
              <a:t> for </a:t>
            </a:r>
            <a:r>
              <a:rPr lang="nb-NO" dirty="0" err="1"/>
              <a:t>coordination</a:t>
            </a:r>
            <a:r>
              <a:rPr lang="nb-NO" dirty="0"/>
              <a:t> or </a:t>
            </a:r>
            <a:r>
              <a:rPr lang="nb-NO" dirty="0" err="1" smtClean="0"/>
              <a:t>centralization</a:t>
            </a:r>
            <a:endParaRPr lang="nb-NO" dirty="0" smtClean="0"/>
          </a:p>
          <a:p>
            <a:r>
              <a:rPr lang="nb-NO" dirty="0" err="1" smtClean="0"/>
              <a:t>Equitable</a:t>
            </a:r>
            <a:r>
              <a:rPr lang="nb-NO" dirty="0" smtClean="0"/>
              <a:t> / </a:t>
            </a:r>
            <a:r>
              <a:rPr lang="nb-NO" dirty="0" err="1" smtClean="0"/>
              <a:t>Popular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adaptation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endParaRPr lang="nb-NO" dirty="0" smtClean="0"/>
          </a:p>
          <a:p>
            <a:pPr lvl="1"/>
            <a:r>
              <a:rPr lang="nb-NO" dirty="0" err="1" smtClean="0"/>
              <a:t>Combining</a:t>
            </a:r>
            <a:r>
              <a:rPr lang="nb-NO" dirty="0" smtClean="0"/>
              <a:t> </a:t>
            </a:r>
            <a:r>
              <a:rPr lang="nb-NO" dirty="0" err="1"/>
              <a:t>l</a:t>
            </a:r>
            <a:r>
              <a:rPr lang="nb-NO" dirty="0" err="1" smtClean="0"/>
              <a:t>ocalized</a:t>
            </a:r>
            <a:r>
              <a:rPr lang="nb-NO" dirty="0" smtClean="0"/>
              <a:t> </a:t>
            </a:r>
            <a:r>
              <a:rPr lang="nb-NO" dirty="0" err="1" smtClean="0"/>
              <a:t>adaptation</a:t>
            </a:r>
            <a:r>
              <a:rPr lang="nb-NO" dirty="0" smtClean="0"/>
              <a:t> </a:t>
            </a:r>
            <a:r>
              <a:rPr lang="nb-NO" dirty="0" err="1"/>
              <a:t>strategies</a:t>
            </a:r>
            <a:r>
              <a:rPr lang="nb-NO" dirty="0"/>
              <a:t> </a:t>
            </a:r>
            <a:r>
              <a:rPr lang="nb-NO" dirty="0" smtClean="0"/>
              <a:t>in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layers</a:t>
            </a:r>
            <a:r>
              <a:rPr lang="nb-NO" dirty="0" smtClean="0"/>
              <a:t> best </a:t>
            </a:r>
            <a:r>
              <a:rPr lang="nb-NO" dirty="0" err="1" smtClean="0"/>
              <a:t>strategy</a:t>
            </a: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8EF7-6300-419D-A838-81468C3DAFC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81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Is robustness an emergent property of adaptation in software systems</a:t>
            </a:r>
            <a:r>
              <a:rPr lang="en-US" sz="4000" dirty="0" smtClean="0"/>
              <a:t>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YES</a:t>
            </a:r>
            <a:endParaRPr lang="en-US" sz="4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3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EvoServ</a:t>
            </a:r>
            <a:r>
              <a:rPr lang="nb-NO" dirty="0" smtClean="0">
                <a:solidFill>
                  <a:srgbClr val="660066"/>
                </a:solidFill>
              </a:rPr>
              <a:t>*</a:t>
            </a:r>
            <a:r>
              <a:rPr lang="nb-NO" dirty="0" smtClean="0"/>
              <a:t> </a:t>
            </a:r>
            <a:r>
              <a:rPr lang="nb-NO" dirty="0"/>
              <a:t>is </a:t>
            </a:r>
            <a:r>
              <a:rPr lang="nb-NO" dirty="0" err="1"/>
              <a:t>realistic</a:t>
            </a:r>
            <a:r>
              <a:rPr lang="nb-NO" dirty="0"/>
              <a:t> </a:t>
            </a:r>
            <a:r>
              <a:rPr lang="nb-NO" dirty="0" err="1" smtClean="0"/>
              <a:t>platform</a:t>
            </a:r>
            <a:r>
              <a:rPr lang="nb-NO" dirty="0" smtClean="0"/>
              <a:t> for </a:t>
            </a:r>
            <a:r>
              <a:rPr lang="nb-NO" dirty="0" err="1" smtClean="0"/>
              <a:t>modeling</a:t>
            </a:r>
            <a:r>
              <a:rPr lang="nb-NO" dirty="0" smtClean="0"/>
              <a:t> </a:t>
            </a:r>
            <a:r>
              <a:rPr lang="nb-NO" dirty="0" err="1" smtClean="0"/>
              <a:t>software</a:t>
            </a:r>
            <a:r>
              <a:rPr lang="nb-NO" dirty="0" smtClean="0"/>
              <a:t> systems</a:t>
            </a:r>
          </a:p>
          <a:p>
            <a:r>
              <a:rPr lang="nb-NO" dirty="0" err="1" smtClean="0"/>
              <a:t>Useful</a:t>
            </a:r>
            <a:r>
              <a:rPr lang="nb-NO" dirty="0" smtClean="0"/>
              <a:t> for testing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adaptation</a:t>
            </a:r>
            <a:r>
              <a:rPr lang="nb-NO" dirty="0" smtClean="0"/>
              <a:t> and </a:t>
            </a:r>
            <a:r>
              <a:rPr lang="nb-NO" dirty="0" err="1" smtClean="0"/>
              <a:t>evolution</a:t>
            </a:r>
            <a:r>
              <a:rPr lang="nb-NO" dirty="0" smtClean="0"/>
              <a:t> </a:t>
            </a:r>
            <a:r>
              <a:rPr lang="nb-NO" dirty="0" err="1" smtClean="0"/>
              <a:t>strategies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software</a:t>
            </a:r>
            <a:r>
              <a:rPr lang="nb-NO" dirty="0" smtClean="0"/>
              <a:t> systems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pPr>
              <a:buFont typeface="Wingdings" charset="2"/>
              <a:buChar char="v"/>
            </a:pPr>
            <a:r>
              <a:rPr lang="nb-NO" sz="2800" dirty="0" smtClean="0">
                <a:hlinkClick r:id="rId2"/>
              </a:rPr>
              <a:t>https://github.com/DIVERSIFY-project/EVOSERV</a:t>
            </a:r>
            <a:endParaRPr lang="nb-NO" sz="2800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5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sz="2600" dirty="0"/>
              <a:t>Questions, Comments or Suggestions?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8EF7-6300-419D-A838-81468C3DAFC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86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redundancy</a:t>
            </a:r>
          </a:p>
          <a:p>
            <a:pPr lvl="1"/>
            <a:r>
              <a:rPr lang="en-US" dirty="0" smtClean="0"/>
              <a:t>Waste of resources, overkill or not enough</a:t>
            </a:r>
          </a:p>
          <a:p>
            <a:r>
              <a:rPr lang="en-US" dirty="0" smtClean="0"/>
              <a:t>Centralized management techniques</a:t>
            </a:r>
          </a:p>
          <a:p>
            <a:pPr lvl="1"/>
            <a:r>
              <a:rPr lang="en-US" dirty="0" smtClean="0"/>
              <a:t>Requires global knowledge of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8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must we adapt?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 smtClean="0"/>
              <a:t>Now</a:t>
            </a:r>
            <a:r>
              <a:rPr lang="en-US" i="1" dirty="0"/>
              <a:t>, here, you see, it takes all the running you can do, to keep in the same place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- Red Queen (Alice in Wonderland)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4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Localized adaptation results can result in increased robustness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3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Software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 smtClean="0">
                <a:solidFill>
                  <a:srgbClr val="660066"/>
                </a:solidFill>
              </a:rPr>
              <a:t>Computer systems can be better understood, controlled, and developed when viewed from the perspective of living systems</a:t>
            </a:r>
            <a:r>
              <a:rPr lang="en-US" dirty="0" smtClean="0"/>
              <a:t>”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- </a:t>
            </a:r>
            <a:r>
              <a:rPr lang="en-US" sz="2800" dirty="0" smtClean="0">
                <a:latin typeface="+mn-lt"/>
              </a:rPr>
              <a:t>Forrest </a:t>
            </a:r>
            <a:r>
              <a:rPr lang="en-US" sz="2800" i="1" dirty="0" smtClean="0">
                <a:latin typeface="+mn-lt"/>
              </a:rPr>
              <a:t>et al. </a:t>
            </a:r>
            <a:r>
              <a:rPr lang="en-US" sz="2800" dirty="0" smtClean="0">
                <a:latin typeface="+mn-lt"/>
              </a:rPr>
              <a:t>“</a:t>
            </a:r>
            <a:r>
              <a:rPr lang="en-US" sz="2800" dirty="0" smtClean="0"/>
              <a:t>Computation </a:t>
            </a:r>
            <a:r>
              <a:rPr lang="en-US" sz="2800" dirty="0"/>
              <a:t>in the </a:t>
            </a:r>
            <a:r>
              <a:rPr lang="en-US" sz="2800" dirty="0" smtClean="0"/>
              <a:t>Wild” (2002)</a:t>
            </a:r>
            <a:r>
              <a:rPr lang="en-US" sz="2400" baseline="30000" dirty="0" smtClean="0"/>
              <a:t>1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1600" dirty="0" smtClean="0"/>
              <a:t>1. Forrest</a:t>
            </a:r>
            <a:r>
              <a:rPr lang="en-US" sz="1600" dirty="0"/>
              <a:t>, Stephanie, et al. "Computation in the </a:t>
            </a:r>
            <a:r>
              <a:rPr lang="en-US" sz="1600" dirty="0" smtClean="0"/>
              <a:t>Wild" </a:t>
            </a:r>
            <a:r>
              <a:rPr lang="en-US" sz="1600" i="1" dirty="0"/>
              <a:t>Robust Design: A Repertoire of Biological, Ecological, and Engineering Case Studies</a:t>
            </a:r>
            <a:r>
              <a:rPr lang="en-US" sz="1600" dirty="0"/>
              <a:t> (</a:t>
            </a:r>
            <a:r>
              <a:rPr lang="en-US" sz="1600" dirty="0" smtClean="0"/>
              <a:t>2002)</a:t>
            </a:r>
            <a:r>
              <a:rPr lang="en-US" sz="1600" dirty="0"/>
              <a:t>: </a:t>
            </a:r>
            <a:r>
              <a:rPr lang="en-US" sz="1600" dirty="0" smtClean="0"/>
              <a:t>207</a:t>
            </a:r>
            <a:r>
              <a:rPr lang="en-US" sz="1600" dirty="0"/>
              <a:t>-</a:t>
            </a:r>
            <a:r>
              <a:rPr lang="en-US" sz="1600" dirty="0" smtClean="0"/>
              <a:t>230. Reprinted in</a:t>
            </a:r>
            <a:r>
              <a:rPr lang="en-US" sz="1600" i="1" dirty="0" smtClean="0"/>
              <a:t> The Internet as a Large-Scale Complex System </a:t>
            </a:r>
            <a:r>
              <a:rPr lang="en-US" sz="1600" dirty="0" smtClean="0"/>
              <a:t>(2005): 227-250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software systems in an </a:t>
            </a:r>
            <a:r>
              <a:rPr lang="en-US" dirty="0" err="1" smtClean="0"/>
              <a:t>ALife</a:t>
            </a:r>
            <a:r>
              <a:rPr lang="en-US" dirty="0" smtClean="0"/>
              <a:t> simulator</a:t>
            </a:r>
          </a:p>
          <a:p>
            <a:r>
              <a:rPr lang="en-US" dirty="0" smtClean="0"/>
              <a:t>Model evolution and adaptation</a:t>
            </a:r>
          </a:p>
          <a:p>
            <a:r>
              <a:rPr lang="en-US" dirty="0" smtClean="0"/>
              <a:t>Test different adaptation strategies </a:t>
            </a:r>
          </a:p>
          <a:p>
            <a:r>
              <a:rPr lang="en-US" dirty="0" smtClean="0"/>
              <a:t>Analyze these strategies and evaluate their ability to deal with uncertainty and increase robustness of the software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07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ALife</a:t>
            </a:r>
            <a:r>
              <a:rPr lang="en-US" dirty="0" smtClean="0"/>
              <a:t> model and simulator of loosely coupled software systems</a:t>
            </a:r>
          </a:p>
          <a:p>
            <a:r>
              <a:rPr lang="en-US" dirty="0" smtClean="0"/>
              <a:t>Providers and Consumers as individuals</a:t>
            </a:r>
          </a:p>
          <a:p>
            <a:r>
              <a:rPr lang="en-US" dirty="0" smtClean="0"/>
              <a:t>Model adaptation and evolution of providers and consumers</a:t>
            </a:r>
          </a:p>
          <a:p>
            <a:r>
              <a:rPr lang="en-US" dirty="0" smtClean="0"/>
              <a:t>Platform for analysis of different adaptation and evolution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8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VERSIFY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DIVERSIFY-template.potx</Template>
  <TotalTime>68781</TotalTime>
  <Pages>0</Pages>
  <Words>1851</Words>
  <Characters>0</Characters>
  <Application>Microsoft Macintosh PowerPoint</Application>
  <PresentationFormat>Custom</PresentationFormat>
  <Lines>0</Lines>
  <Paragraphs>380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DIVERSIFY-template</vt:lpstr>
      <vt:lpstr>Emergent Robustness in Software Systems through Decentralized Adaptation: an Ecologically-Inspired ALife Approach </vt:lpstr>
      <vt:lpstr>Internet Network</vt:lpstr>
      <vt:lpstr>Loosely Couple Software Systems</vt:lpstr>
      <vt:lpstr>Current Approaches</vt:lpstr>
      <vt:lpstr>Why must we adapt?</vt:lpstr>
      <vt:lpstr>Hypothesis</vt:lpstr>
      <vt:lpstr>Modeling Software Systems</vt:lpstr>
      <vt:lpstr>Our Approach</vt:lpstr>
      <vt:lpstr>EvoServ</vt:lpstr>
      <vt:lpstr>Software System Model</vt:lpstr>
      <vt:lpstr>Bipartite Graph Model</vt:lpstr>
      <vt:lpstr>Adaptation vs. Evolution</vt:lpstr>
      <vt:lpstr>Experimental Protocol</vt:lpstr>
      <vt:lpstr>Robustness</vt:lpstr>
      <vt:lpstr>Robustness</vt:lpstr>
      <vt:lpstr>Tuning EvoServ</vt:lpstr>
      <vt:lpstr>EvoServ Model Parameters</vt:lpstr>
      <vt:lpstr>Adaptation in EvoServ</vt:lpstr>
      <vt:lpstr>Provider Adaptation Strategies</vt:lpstr>
      <vt:lpstr>Random Adaptation Strategy  [Provider]</vt:lpstr>
      <vt:lpstr>Popular Adaptation Strategy   [Provider]</vt:lpstr>
      <vt:lpstr>Consumer Adaptation Strategies</vt:lpstr>
      <vt:lpstr>Random Adaptation Strategy       [Consumer]</vt:lpstr>
      <vt:lpstr>Equitable Adaptation Strategy   [Consumer]</vt:lpstr>
      <vt:lpstr>Evolution in EvoServ</vt:lpstr>
      <vt:lpstr>Evolution Strategies           [Providers]</vt:lpstr>
      <vt:lpstr>Evolution Strategies              [Providers]</vt:lpstr>
      <vt:lpstr>Evolution Strategies         [Consumer]</vt:lpstr>
      <vt:lpstr>Experimental Results</vt:lpstr>
      <vt:lpstr>Conclusions</vt:lpstr>
      <vt:lpstr>Conclusions</vt:lpstr>
      <vt:lpstr>Conclusions</vt:lpstr>
      <vt:lpstr>Thank You Questions, Comments or Suggestions?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/>
  <cp:lastModifiedBy>Kwaku Yeboah-Antwi</cp:lastModifiedBy>
  <cp:revision>550</cp:revision>
  <cp:lastPrinted>2012-09-21T09:00:09Z</cp:lastPrinted>
  <dcterms:modified xsi:type="dcterms:W3CDTF">2015-09-09T09:49:02Z</dcterms:modified>
</cp:coreProperties>
</file>